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Lst>
  <p:sldSz cx="9144000" cy="5143500" type="screen16x9"/>
  <p:notesSz cx="6858000" cy="9144000"/>
  <p:embeddedFontLst>
    <p:embeddedFont>
      <p:font typeface="Archivo" panose="020B0604020202020204" charset="0"/>
      <p:regular r:id="rId112"/>
      <p:bold r:id="rId113"/>
      <p:italic r:id="rId114"/>
      <p:boldItalic r:id="rId115"/>
    </p:embeddedFont>
    <p:embeddedFont>
      <p:font typeface="Archivo ExtraBold" panose="020B0604020202020204" charset="0"/>
      <p:bold r:id="rId116"/>
      <p:boldItalic r:id="rId117"/>
    </p:embeddedFont>
    <p:embeddedFont>
      <p:font typeface="Archivo SemiBold" panose="020B0604020202020204" charset="0"/>
      <p:regular r:id="rId118"/>
      <p:bold r:id="rId119"/>
      <p:italic r:id="rId120"/>
      <p:boldItalic r:id="rId121"/>
    </p:embeddedFont>
    <p:embeddedFont>
      <p:font typeface="Work Sans SemiBold" pitchFamily="2"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9" roundtripDataSignature="AMtx7mgwhiWUUmNLIlPwkckAr1sQ9mPb9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fntdata"/><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3.fntdata"/><Relationship Id="rId129"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9.fntdata"/><Relationship Id="rId125"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a22b49512b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2a22b49512b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5" name="Google Shape;835;p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7" name="Google Shape;847;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a22b49512b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4" name="Google Shape;854;g2a22b49512b_0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7" name="Google Shape;867;p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2" name="Google Shape;872;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p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3" name="Google Shape;883;p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a22b49512b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0" name="Google Shape;890;g2a22b49512b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a22b49512b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g2a22b49512b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67:notes"/>
          <p:cNvSpPr/>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6" name="Google Shape;556;p67:notes"/>
          <p:cNvSpPr txBox="1">
            <a:spLocks noGrp="1"/>
          </p:cNvSpPr>
          <p:nvPr>
            <p:ph type="body" idx="1"/>
          </p:nvPr>
        </p:nvSpPr>
        <p:spPr>
          <a:xfrm>
            <a:off x="685800" y="4343400"/>
            <a:ext cx="5484900" cy="41148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1100"/>
              <a:buNone/>
            </a:pPr>
            <a:endParaRPr/>
          </a:p>
        </p:txBody>
      </p:sp>
      <p:sp>
        <p:nvSpPr>
          <p:cNvPr id="557" name="Google Shape;557;p67:notes"/>
          <p:cNvSpPr>
            <a:spLocks noGrp="1" noRot="1" noChangeAspect="1"/>
          </p:cNvSpPr>
          <p:nvPr>
            <p:ph type="sldImg" idx="2"/>
          </p:nvPr>
        </p:nvSpPr>
        <p:spPr>
          <a:xfrm>
            <a:off x="381550" y="685800"/>
            <a:ext cx="6091500" cy="3427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9" name="Google Shape;739;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Google Shape;753;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5" name="Google Shape;775;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p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p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p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5" name="Google Shape;805;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1" name="Google Shape;811;p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p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p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12"/>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9"/>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0"/>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111"/>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1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110"/>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1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11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113"/>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14"/>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1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1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115"/>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1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16"/>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1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117"/>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1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18"/>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0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09"/>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primevideotech.com/video-streaming/scaling-up-the-prime-video-audio-video-monitoring-service-and-reducing-costs-by-90"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replit.com/@engsoftmoderna/ExemploArquiteturaMVC"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aserg-ufmg/micro-livraria"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aserg-ufmg/pub-sub-store"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g2a22b49512b_0_235"/>
          <p:cNvSpPr txBox="1"/>
          <p:nvPr/>
        </p:nvSpPr>
        <p:spPr>
          <a:xfrm>
            <a:off x="2818575" y="2796625"/>
            <a:ext cx="3993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3708E"/>
                </a:solidFill>
                <a:latin typeface="Archivo SemiBold"/>
                <a:ea typeface="Archivo SemiBold"/>
                <a:cs typeface="Archivo SemiBold"/>
                <a:sym typeface="Archivo SemiBold"/>
              </a:rPr>
              <a:t>MOBILE DEV TECH </a:t>
            </a:r>
            <a:endParaRPr sz="1800">
              <a:solidFill>
                <a:srgbClr val="03708E"/>
              </a:solidFill>
              <a:latin typeface="Archivo SemiBold"/>
              <a:ea typeface="Archivo SemiBold"/>
              <a:cs typeface="Archivo SemiBold"/>
              <a:sym typeface="Archivo SemiBold"/>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3708E"/>
                </a:solidFill>
                <a:latin typeface="Archivo SemiBold"/>
                <a:ea typeface="Archivo SemiBold"/>
                <a:cs typeface="Archivo SemiBold"/>
                <a:sym typeface="Archivo SemiBold"/>
              </a:rPr>
              <a:t>Aulas 17</a:t>
            </a:r>
            <a:r>
              <a:rPr lang="en" sz="1800">
                <a:solidFill>
                  <a:srgbClr val="03708E"/>
                </a:solidFill>
                <a:latin typeface="Archivo SemiBold"/>
                <a:ea typeface="Archivo SemiBold"/>
                <a:cs typeface="Archivo SemiBold"/>
                <a:sym typeface="Archivo SemiBold"/>
              </a:rPr>
              <a:t> a </a:t>
            </a:r>
            <a:r>
              <a:rPr lang="en" sz="1800" b="0" i="0" u="none" strike="noStrike" cap="none">
                <a:solidFill>
                  <a:srgbClr val="03708E"/>
                </a:solidFill>
                <a:latin typeface="Archivo SemiBold"/>
                <a:ea typeface="Archivo SemiBold"/>
                <a:cs typeface="Archivo SemiBold"/>
                <a:sym typeface="Archivo SemiBold"/>
              </a:rPr>
              <a:t>28 </a:t>
            </a:r>
            <a:endParaRPr sz="1800" b="0" i="0" u="none" strike="noStrike" cap="none">
              <a:solidFill>
                <a:srgbClr val="03708E"/>
              </a:solidFill>
              <a:latin typeface="Archivo SemiBold"/>
              <a:ea typeface="Archivo SemiBold"/>
              <a:cs typeface="Archivo SemiBold"/>
              <a:sym typeface="Archiv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0"/>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Argumento do Linus</a:t>
            </a:r>
            <a:endParaRPr/>
          </a:p>
        </p:txBody>
      </p:sp>
      <p:sp>
        <p:nvSpPr>
          <p:cNvPr id="122" name="Google Shape;122;p10"/>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10</a:t>
            </a:fld>
            <a:endParaRPr/>
          </a:p>
        </p:txBody>
      </p:sp>
      <p:sp>
        <p:nvSpPr>
          <p:cNvPr id="123" name="Google Shape;123;p10"/>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Em teoria, arquitetura microkernel é mais interessante</a:t>
            </a:r>
            <a:endParaRPr sz="2400"/>
          </a:p>
          <a:p>
            <a:pPr marL="457200" lvl="0" indent="-381000" algn="l" rtl="0">
              <a:lnSpc>
                <a:spcPct val="114000"/>
              </a:lnSpc>
              <a:spcBef>
                <a:spcPts val="1000"/>
              </a:spcBef>
              <a:spcAft>
                <a:spcPts val="0"/>
              </a:spcAft>
              <a:buSzPts val="2400"/>
              <a:buChar char="●"/>
            </a:pPr>
            <a:r>
              <a:rPr lang="en" sz="2400"/>
              <a:t>Mas existem outros critérios que devem ser considerados</a:t>
            </a:r>
            <a:endParaRPr sz="2400"/>
          </a:p>
          <a:p>
            <a:pPr marL="457200" lvl="0" indent="-381000" algn="l" rtl="0">
              <a:lnSpc>
                <a:spcPct val="114000"/>
              </a:lnSpc>
              <a:spcBef>
                <a:spcPts val="1000"/>
              </a:spcBef>
              <a:spcAft>
                <a:spcPts val="1000"/>
              </a:spcAft>
              <a:buSzPts val="2400"/>
              <a:buChar char="●"/>
            </a:pPr>
            <a:r>
              <a:rPr lang="en" sz="2400"/>
              <a:t>Um deles é que o Linux já era uma realidade e não apenas uma promessa</a:t>
            </a:r>
            <a:endParaRPr sz="24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00"/>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b="1"/>
              <a:t>Anti-padrões Arquiteturais</a:t>
            </a:r>
            <a:endParaRPr sz="3000" b="1">
              <a:solidFill>
                <a:srgbClr val="FF0000"/>
              </a:solidFill>
            </a:endParaRPr>
          </a:p>
        </p:txBody>
      </p:sp>
      <p:sp>
        <p:nvSpPr>
          <p:cNvPr id="838" name="Google Shape;838;p100"/>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0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Anti-padrão</a:t>
            </a:r>
            <a:endParaRPr/>
          </a:p>
        </p:txBody>
      </p:sp>
      <p:sp>
        <p:nvSpPr>
          <p:cNvPr id="844" name="Google Shape;844;p101"/>
          <p:cNvSpPr txBox="1">
            <a:spLocks noGrp="1"/>
          </p:cNvSpPr>
          <p:nvPr>
            <p:ph type="body" idx="1"/>
          </p:nvPr>
        </p:nvSpPr>
        <p:spPr>
          <a:xfrm>
            <a:off x="17555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Modelo que não deve ser seguido</a:t>
            </a:r>
            <a:endParaRPr sz="2400"/>
          </a:p>
          <a:p>
            <a:pPr marL="457200" marR="0" lvl="0" indent="-381000" algn="l" rtl="0">
              <a:lnSpc>
                <a:spcPct val="114000"/>
              </a:lnSpc>
              <a:spcBef>
                <a:spcPts val="1000"/>
              </a:spcBef>
              <a:spcAft>
                <a:spcPts val="0"/>
              </a:spcAft>
              <a:buSzPts val="2400"/>
              <a:buChar char="●"/>
            </a:pPr>
            <a:r>
              <a:rPr lang="en" sz="2400"/>
              <a:t>Revela um sistema com sérios problemas arquiteturais</a:t>
            </a:r>
            <a:endParaRPr sz="2400"/>
          </a:p>
          <a:p>
            <a:pPr marL="45720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1000"/>
              </a:spcAft>
              <a:buSzPts val="1800"/>
              <a:buNone/>
            </a:pPr>
            <a:endParaRPr sz="2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02"/>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Big Ball of Mud</a:t>
            </a:r>
            <a:endParaRPr/>
          </a:p>
        </p:txBody>
      </p:sp>
      <p:sp>
        <p:nvSpPr>
          <p:cNvPr id="850" name="Google Shape;850;p102"/>
          <p:cNvSpPr txBox="1">
            <a:spLocks noGrp="1"/>
          </p:cNvSpPr>
          <p:nvPr>
            <p:ph type="body" idx="1"/>
          </p:nvPr>
        </p:nvSpPr>
        <p:spPr>
          <a:xfrm>
            <a:off x="17555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Um módulo pode usar praticamente qualquer outro módulo do sistema; ou seja, sistema é uma "bagunça"</a:t>
            </a:r>
            <a:endParaRPr sz="2400"/>
          </a:p>
          <a:p>
            <a:pPr marL="45720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1000"/>
              </a:spcAft>
              <a:buSzPts val="1800"/>
              <a:buNone/>
            </a:pPr>
            <a:endParaRPr sz="2400"/>
          </a:p>
        </p:txBody>
      </p:sp>
      <p:pic>
        <p:nvPicPr>
          <p:cNvPr id="851" name="Google Shape;851;p102"/>
          <p:cNvPicPr preferRelativeResize="0"/>
          <p:nvPr/>
        </p:nvPicPr>
        <p:blipFill rotWithShape="1">
          <a:blip r:embed="rId3">
            <a:alphaModFix/>
          </a:blip>
          <a:srcRect/>
          <a:stretch/>
        </p:blipFill>
        <p:spPr>
          <a:xfrm>
            <a:off x="838200" y="1972975"/>
            <a:ext cx="3996381" cy="30943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5"/>
        <p:cNvGrpSpPr/>
        <p:nvPr/>
      </p:nvGrpSpPr>
      <p:grpSpPr>
        <a:xfrm>
          <a:off x="0" y="0"/>
          <a:ext cx="0" cy="0"/>
          <a:chOff x="0" y="0"/>
          <a:chExt cx="0" cy="0"/>
        </a:xfrm>
      </p:grpSpPr>
      <p:sp>
        <p:nvSpPr>
          <p:cNvPr id="856" name="Google Shape;856;g2a22b49512b_0_341"/>
          <p:cNvSpPr txBox="1"/>
          <p:nvPr/>
        </p:nvSpPr>
        <p:spPr>
          <a:xfrm>
            <a:off x="1901625" y="1893225"/>
            <a:ext cx="2401200" cy="1077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 sz="2900" b="0" i="0" u="none" strike="noStrike" cap="none">
                <a:solidFill>
                  <a:srgbClr val="03708E"/>
                </a:solidFill>
                <a:latin typeface="Archivo ExtraBold"/>
                <a:ea typeface="Archivo ExtraBold"/>
                <a:cs typeface="Archivo ExtraBold"/>
                <a:sym typeface="Archivo ExtraBold"/>
              </a:rPr>
              <a:t>Próxima Aula:</a:t>
            </a:r>
            <a:endParaRPr sz="2900" b="0" i="0" u="none" strike="noStrike" cap="none">
              <a:solidFill>
                <a:srgbClr val="03708E"/>
              </a:solidFill>
              <a:latin typeface="Archivo ExtraBold"/>
              <a:ea typeface="Archivo ExtraBold"/>
              <a:cs typeface="Archivo ExtraBold"/>
              <a:sym typeface="Archivo ExtraBold"/>
            </a:endParaRPr>
          </a:p>
        </p:txBody>
      </p:sp>
      <p:sp>
        <p:nvSpPr>
          <p:cNvPr id="857" name="Google Shape;857;g2a22b49512b_0_341"/>
          <p:cNvSpPr txBox="1"/>
          <p:nvPr/>
        </p:nvSpPr>
        <p:spPr>
          <a:xfrm>
            <a:off x="3828900" y="2364000"/>
            <a:ext cx="49416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484A7"/>
                </a:solidFill>
                <a:latin typeface="Work Sans SemiBold"/>
                <a:ea typeface="Work Sans SemiBold"/>
                <a:cs typeface="Work Sans SemiBold"/>
                <a:sym typeface="Work Sans SemiBold"/>
              </a:rPr>
              <a:t>Exercícios de Arquitetura na Prática</a:t>
            </a:r>
            <a:endParaRPr sz="1500" b="0" i="0" u="none" strike="noStrike" cap="none">
              <a:solidFill>
                <a:srgbClr val="0484A7"/>
              </a:solidFill>
              <a:latin typeface="Work Sans SemiBold"/>
              <a:ea typeface="Work Sans SemiBold"/>
              <a:cs typeface="Work Sans SemiBold"/>
              <a:sym typeface="Work Sans SemiBold"/>
            </a:endParaRPr>
          </a:p>
        </p:txBody>
      </p:sp>
      <p:pic>
        <p:nvPicPr>
          <p:cNvPr id="858" name="Google Shape;858;g2a22b49512b_0_341"/>
          <p:cNvPicPr preferRelativeResize="0"/>
          <p:nvPr/>
        </p:nvPicPr>
        <p:blipFill rotWithShape="1">
          <a:blip r:embed="rId4">
            <a:alphaModFix/>
          </a:blip>
          <a:srcRect/>
          <a:stretch/>
        </p:blipFill>
        <p:spPr>
          <a:xfrm>
            <a:off x="3479200" y="3813125"/>
            <a:ext cx="2185601" cy="8497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03"/>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b="1"/>
              <a:t>Exercícios</a:t>
            </a:r>
            <a:endParaRPr sz="3000" b="1">
              <a:solidFill>
                <a:srgbClr val="FF0000"/>
              </a:solidFill>
            </a:endParaRPr>
          </a:p>
        </p:txBody>
      </p:sp>
      <p:sp>
        <p:nvSpPr>
          <p:cNvPr id="864" name="Google Shape;864;p103"/>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04"/>
          <p:cNvSpPr txBox="1">
            <a:spLocks noGrp="1"/>
          </p:cNvSpPr>
          <p:nvPr>
            <p:ph type="body" idx="1"/>
          </p:nvPr>
        </p:nvSpPr>
        <p:spPr>
          <a:xfrm>
            <a:off x="175550" y="238075"/>
            <a:ext cx="8520600" cy="8205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4000"/>
              </a:lnSpc>
              <a:spcBef>
                <a:spcPts val="0"/>
              </a:spcBef>
              <a:spcAft>
                <a:spcPts val="0"/>
              </a:spcAft>
              <a:buSzPts val="2000"/>
              <a:buAutoNum type="arabicPeriod"/>
            </a:pPr>
            <a:r>
              <a:rPr lang="en" sz="2000"/>
              <a:t>Qual a provável arquitetura dos seguintes sistemas? Justifique brevemente sua resposta.</a:t>
            </a:r>
            <a:endParaRPr sz="2000"/>
          </a:p>
          <a:p>
            <a:pPr marL="457200" marR="0" lvl="0" indent="0" algn="l" rtl="0">
              <a:lnSpc>
                <a:spcPct val="114000"/>
              </a:lnSpc>
              <a:spcBef>
                <a:spcPts val="1000"/>
              </a:spcBef>
              <a:spcAft>
                <a:spcPts val="0"/>
              </a:spcAft>
              <a:buSzPts val="1800"/>
              <a:buNone/>
            </a:pPr>
            <a:r>
              <a:rPr lang="en" sz="2000"/>
              <a:t>(a) Microsoft Excel (versão para desktop)</a:t>
            </a:r>
            <a:endParaRPr sz="2000"/>
          </a:p>
          <a:p>
            <a:pPr marL="457200" marR="0" lvl="0" indent="0" algn="l" rtl="0">
              <a:lnSpc>
                <a:spcPct val="114000"/>
              </a:lnSpc>
              <a:spcBef>
                <a:spcPts val="1000"/>
              </a:spcBef>
              <a:spcAft>
                <a:spcPts val="0"/>
              </a:spcAft>
              <a:buSzPts val="1800"/>
              <a:buNone/>
            </a:pPr>
            <a:r>
              <a:rPr lang="en" sz="2000"/>
              <a:t>(b) Nubank App (mobile)</a:t>
            </a:r>
            <a:endParaRPr sz="2000"/>
          </a:p>
          <a:p>
            <a:pPr marL="457200" marR="0" lvl="0" indent="0" algn="l" rtl="0">
              <a:lnSpc>
                <a:spcPct val="114000"/>
              </a:lnSpc>
              <a:spcBef>
                <a:spcPts val="1000"/>
              </a:spcBef>
              <a:spcAft>
                <a:spcPts val="0"/>
              </a:spcAft>
              <a:buSzPts val="1800"/>
              <a:buNone/>
            </a:pPr>
            <a:r>
              <a:rPr lang="en" sz="2000"/>
              <a:t>(c) Twitter Web (front-end)</a:t>
            </a:r>
            <a:endParaRPr sz="2000"/>
          </a:p>
          <a:p>
            <a:pPr marL="457200" marR="0" lvl="0" indent="0" algn="l" rtl="0">
              <a:lnSpc>
                <a:spcPct val="114000"/>
              </a:lnSpc>
              <a:spcBef>
                <a:spcPts val="1000"/>
              </a:spcBef>
              <a:spcAft>
                <a:spcPts val="0"/>
              </a:spcAft>
              <a:buSzPts val="1800"/>
              <a:buNone/>
            </a:pPr>
            <a:r>
              <a:rPr lang="en" sz="2000"/>
              <a:t>(d) Google Slides (front-end)</a:t>
            </a:r>
            <a:endParaRPr sz="2000"/>
          </a:p>
          <a:p>
            <a:pPr marL="457200" marR="0" lvl="0" indent="0" algn="l" rtl="0">
              <a:lnSpc>
                <a:spcPct val="114000"/>
              </a:lnSpc>
              <a:spcBef>
                <a:spcPts val="1000"/>
              </a:spcBef>
              <a:spcAft>
                <a:spcPts val="0"/>
              </a:spcAft>
              <a:buSzPts val="1800"/>
              <a:buNone/>
            </a:pPr>
            <a:r>
              <a:rPr lang="en" sz="2000"/>
              <a:t>(e) Twitter (backend)</a:t>
            </a:r>
            <a:endParaRPr sz="2000"/>
          </a:p>
          <a:p>
            <a:pPr marL="457200" marR="0" lvl="0" indent="0" algn="l" rtl="0">
              <a:lnSpc>
                <a:spcPct val="114000"/>
              </a:lnSpc>
              <a:spcBef>
                <a:spcPts val="1000"/>
              </a:spcBef>
              <a:spcAft>
                <a:spcPts val="0"/>
              </a:spcAft>
              <a:buSzPts val="1800"/>
              <a:buNone/>
            </a:pPr>
            <a:r>
              <a:rPr lang="en" sz="2000"/>
              <a:t>(f) Moodle</a:t>
            </a:r>
            <a:endParaRPr sz="2000"/>
          </a:p>
          <a:p>
            <a:pPr marL="0" marR="0" lvl="0" indent="0" algn="l" rtl="0">
              <a:lnSpc>
                <a:spcPct val="114000"/>
              </a:lnSpc>
              <a:spcBef>
                <a:spcPts val="1000"/>
              </a:spcBef>
              <a:spcAft>
                <a:spcPts val="1000"/>
              </a:spcAft>
              <a:buSzPts val="1800"/>
              <a:buNone/>
            </a:pPr>
            <a:endParaRPr sz="2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05"/>
          <p:cNvSpPr txBox="1">
            <a:spLocks noGrp="1"/>
          </p:cNvSpPr>
          <p:nvPr>
            <p:ph type="body" idx="1"/>
          </p:nvPr>
        </p:nvSpPr>
        <p:spPr>
          <a:xfrm>
            <a:off x="175550" y="238075"/>
            <a:ext cx="8968500" cy="820500"/>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0"/>
              </a:spcBef>
              <a:spcAft>
                <a:spcPts val="0"/>
              </a:spcAft>
              <a:buSzPts val="1800"/>
              <a:buNone/>
            </a:pPr>
            <a:r>
              <a:rPr lang="en" sz="2400"/>
              <a:t>2. </a:t>
            </a:r>
            <a:r>
              <a:rPr lang="en" sz="2000"/>
              <a:t>Responda sobre microsserviços:</a:t>
            </a:r>
            <a:endParaRPr sz="2000"/>
          </a:p>
          <a:p>
            <a:pPr marL="457200" marR="0" lvl="0" indent="0" algn="l" rtl="0">
              <a:lnSpc>
                <a:spcPct val="114000"/>
              </a:lnSpc>
              <a:spcBef>
                <a:spcPts val="1000"/>
              </a:spcBef>
              <a:spcAft>
                <a:spcPts val="0"/>
              </a:spcAft>
              <a:buSzPts val="1800"/>
              <a:buNone/>
            </a:pPr>
            <a:r>
              <a:rPr lang="en" sz="2000"/>
              <a:t>(a) Por que uma arquitetura baseada em microsserviços oferece flexibilidade para os times colocarem seu código em produção de forma independente?</a:t>
            </a:r>
            <a:endParaRPr sz="2000"/>
          </a:p>
          <a:p>
            <a:pPr marL="457200" marR="0" lvl="0" indent="0" algn="l" rtl="0">
              <a:lnSpc>
                <a:spcPct val="114000"/>
              </a:lnSpc>
              <a:spcBef>
                <a:spcPts val="1000"/>
              </a:spcBef>
              <a:spcAft>
                <a:spcPts val="0"/>
              </a:spcAft>
              <a:buSzPts val="1800"/>
              <a:buNone/>
            </a:pPr>
            <a:r>
              <a:rPr lang="en" sz="2000"/>
              <a:t>(b) Por que isso é menos viável em uma arquitetura monolítica? Ou seja, por que não é recomendável que um time, ao fazer uma modificação em um monolito, coloque-a em produção imediatamente?</a:t>
            </a:r>
            <a:endParaRPr sz="2000"/>
          </a:p>
          <a:p>
            <a:pPr marL="457200" marR="0" lvl="0" indent="0" algn="l" rtl="0">
              <a:lnSpc>
                <a:spcPct val="114000"/>
              </a:lnSpc>
              <a:spcBef>
                <a:spcPts val="1000"/>
              </a:spcBef>
              <a:spcAft>
                <a:spcPts val="0"/>
              </a:spcAft>
              <a:buClr>
                <a:schemeClr val="dk1"/>
              </a:buClr>
              <a:buSzPts val="1100"/>
              <a:buFont typeface="Arial"/>
              <a:buNone/>
            </a:pPr>
            <a:r>
              <a:rPr lang="en" sz="2000"/>
              <a:t>(c) Por que microsserviços não devem compartilhar o mesmo BD?</a:t>
            </a:r>
            <a:endParaRPr sz="2000"/>
          </a:p>
          <a:p>
            <a:pPr marL="457200" marR="0" lvl="0" indent="0" algn="l" rtl="0">
              <a:lnSpc>
                <a:spcPct val="114000"/>
              </a:lnSpc>
              <a:spcBef>
                <a:spcPts val="1000"/>
              </a:spcBef>
              <a:spcAft>
                <a:spcPts val="0"/>
              </a:spcAft>
              <a:buClr>
                <a:schemeClr val="dk1"/>
              </a:buClr>
              <a:buSzPts val="1100"/>
              <a:buFont typeface="Arial"/>
              <a:buNone/>
            </a:pPr>
            <a:endParaRPr sz="2400"/>
          </a:p>
          <a:p>
            <a:pPr marL="45720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1000"/>
              </a:spcAft>
              <a:buSzPts val="1800"/>
              <a:buNone/>
            </a:pPr>
            <a:endParaRPr sz="2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06"/>
          <p:cNvSpPr txBox="1">
            <a:spLocks noGrp="1"/>
          </p:cNvSpPr>
          <p:nvPr>
            <p:ph type="body" idx="1"/>
          </p:nvPr>
        </p:nvSpPr>
        <p:spPr>
          <a:xfrm>
            <a:off x="235500" y="161875"/>
            <a:ext cx="8520600" cy="341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2000"/>
              <a:t>3. Suponha uma empresa de streaming que deseja implementar um sistema detector de problemas de qualidade em seus vídeos (por exemplo, problemas nas legendas, no áudio, congelamento de imagens, etc). Os vídeos estão todos armazenados em um sistema de storage, isto é, em memória secundária. A empresa está avaliando duas arquiteturas:</a:t>
            </a:r>
            <a:endParaRPr sz="2000"/>
          </a:p>
          <a:p>
            <a:pPr marL="0" lvl="0" indent="0" algn="just" rtl="0">
              <a:lnSpc>
                <a:spcPct val="115000"/>
              </a:lnSpc>
              <a:spcBef>
                <a:spcPts val="0"/>
              </a:spcBef>
              <a:spcAft>
                <a:spcPts val="0"/>
              </a:spcAft>
              <a:buClr>
                <a:schemeClr val="dk1"/>
              </a:buClr>
              <a:buSzPts val="1100"/>
              <a:buFont typeface="Arial"/>
              <a:buNone/>
            </a:pPr>
            <a:endParaRPr sz="2000"/>
          </a:p>
          <a:p>
            <a:pPr marL="0" lvl="0" indent="0" algn="just" rtl="0">
              <a:lnSpc>
                <a:spcPct val="115000"/>
              </a:lnSpc>
              <a:spcBef>
                <a:spcPts val="0"/>
              </a:spcBef>
              <a:spcAft>
                <a:spcPts val="0"/>
              </a:spcAft>
              <a:buClr>
                <a:schemeClr val="dk1"/>
              </a:buClr>
              <a:buSzPts val="1100"/>
              <a:buFont typeface="Arial"/>
              <a:buNone/>
            </a:pPr>
            <a:r>
              <a:rPr lang="en" sz="2000"/>
              <a:t>Arquitetura #1: cada detector é um microsserviço, que recebe o nome do vídeo como parâmetro, carrega o mesmo do storage e executa um algoritmo de detecção de problemas de qualidade nesse vídeo.</a:t>
            </a:r>
            <a:endParaRPr sz="2000"/>
          </a:p>
          <a:p>
            <a:pPr marL="0" lvl="0" indent="0" algn="just" rtl="0">
              <a:lnSpc>
                <a:spcPct val="115000"/>
              </a:lnSpc>
              <a:spcBef>
                <a:spcPts val="0"/>
              </a:spcBef>
              <a:spcAft>
                <a:spcPts val="0"/>
              </a:spcAft>
              <a:buClr>
                <a:schemeClr val="dk1"/>
              </a:buClr>
              <a:buSzPts val="1100"/>
              <a:buFont typeface="Arial"/>
              <a:buNone/>
            </a:pPr>
            <a:endParaRPr sz="2000"/>
          </a:p>
          <a:p>
            <a:pPr marL="0" lvl="0" indent="0" algn="just" rtl="0">
              <a:lnSpc>
                <a:spcPct val="115000"/>
              </a:lnSpc>
              <a:spcBef>
                <a:spcPts val="0"/>
              </a:spcBef>
              <a:spcAft>
                <a:spcPts val="0"/>
              </a:spcAft>
              <a:buClr>
                <a:schemeClr val="dk1"/>
              </a:buClr>
              <a:buSzPts val="1100"/>
              <a:buFont typeface="Arial"/>
              <a:buNone/>
            </a:pPr>
            <a:r>
              <a:rPr lang="en" sz="2000"/>
              <a:t>Arquitetura #2: os detectores são módulos de um monolito. Então, o vídeo é carregado uma única vez do storage para a memória principal e compartilhado por todos os detectores de qualidade.</a:t>
            </a:r>
            <a:endParaRPr sz="2000"/>
          </a:p>
        </p:txBody>
      </p:sp>
      <p:sp>
        <p:nvSpPr>
          <p:cNvPr id="880" name="Google Shape;880;p106"/>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07"/>
          <p:cNvSpPr txBox="1">
            <a:spLocks noGrp="1"/>
          </p:cNvSpPr>
          <p:nvPr>
            <p:ph type="body" idx="1"/>
          </p:nvPr>
        </p:nvSpPr>
        <p:spPr>
          <a:xfrm>
            <a:off x="235500" y="161875"/>
            <a:ext cx="8520600" cy="1992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r>
              <a:rPr lang="en" sz="2000"/>
              <a:t>Supondo que a empresa de streaming tem milhões de clientes (ou seja, é uma empresa do porte  da Amazon Prime Video) qual arquitetura você considera mais escalável? Justifique.</a:t>
            </a:r>
            <a:endParaRPr sz="2000"/>
          </a:p>
          <a:p>
            <a:pPr marL="0" lvl="0" indent="0" algn="just" rtl="0">
              <a:lnSpc>
                <a:spcPct val="115000"/>
              </a:lnSpc>
              <a:spcBef>
                <a:spcPts val="0"/>
              </a:spcBef>
              <a:spcAft>
                <a:spcPts val="0"/>
              </a:spcAft>
              <a:buSzPts val="1800"/>
              <a:buNone/>
            </a:pPr>
            <a:endParaRPr sz="2000"/>
          </a:p>
          <a:p>
            <a:pPr marL="0" lvl="0" indent="0" algn="just" rtl="0">
              <a:lnSpc>
                <a:spcPct val="115000"/>
              </a:lnSpc>
              <a:spcBef>
                <a:spcPts val="0"/>
              </a:spcBef>
              <a:spcAft>
                <a:spcPts val="0"/>
              </a:spcAft>
              <a:buSzPts val="1800"/>
              <a:buNone/>
            </a:pPr>
            <a:r>
              <a:rPr lang="en" sz="2000"/>
              <a:t>Observação: este exercício é baseado em um </a:t>
            </a:r>
            <a:r>
              <a:rPr lang="en" sz="2000" u="sng">
                <a:solidFill>
                  <a:schemeClr val="hlink"/>
                </a:solidFill>
                <a:hlinkClick r:id="rId3"/>
              </a:rPr>
              <a:t>artigo</a:t>
            </a:r>
            <a:r>
              <a:rPr lang="en" sz="2000"/>
              <a:t> do blog da Amazon Prime Video</a:t>
            </a:r>
            <a:endParaRPr sz="1700"/>
          </a:p>
        </p:txBody>
      </p:sp>
      <p:sp>
        <p:nvSpPr>
          <p:cNvPr id="886" name="Google Shape;886;p107"/>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108</a:t>
            </a:fld>
            <a:endParaRPr/>
          </a:p>
        </p:txBody>
      </p:sp>
      <p:pic>
        <p:nvPicPr>
          <p:cNvPr id="887" name="Google Shape;887;p107"/>
          <p:cNvPicPr preferRelativeResize="0"/>
          <p:nvPr/>
        </p:nvPicPr>
        <p:blipFill rotWithShape="1">
          <a:blip r:embed="rId4">
            <a:alphaModFix/>
          </a:blip>
          <a:srcRect/>
          <a:stretch/>
        </p:blipFill>
        <p:spPr>
          <a:xfrm>
            <a:off x="2040426" y="2532350"/>
            <a:ext cx="5273250" cy="21985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1"/>
        <p:cNvGrpSpPr/>
        <p:nvPr/>
      </p:nvGrpSpPr>
      <p:grpSpPr>
        <a:xfrm>
          <a:off x="0" y="0"/>
          <a:ext cx="0" cy="0"/>
          <a:chOff x="0" y="0"/>
          <a:chExt cx="0" cy="0"/>
        </a:xfrm>
      </p:grpSpPr>
      <p:sp>
        <p:nvSpPr>
          <p:cNvPr id="892" name="Google Shape;892;g2a22b49512b_0_288"/>
          <p:cNvSpPr txBox="1"/>
          <p:nvPr/>
        </p:nvSpPr>
        <p:spPr>
          <a:xfrm>
            <a:off x="1901625" y="1893225"/>
            <a:ext cx="24012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 sz="2900" b="0" i="0" u="none" strike="noStrike" cap="none">
                <a:solidFill>
                  <a:srgbClr val="03708E"/>
                </a:solidFill>
                <a:latin typeface="Archivo ExtraBold"/>
                <a:ea typeface="Archivo ExtraBold"/>
                <a:cs typeface="Archivo ExtraBold"/>
                <a:sym typeface="Archivo ExtraBold"/>
              </a:rPr>
              <a:t>Fim</a:t>
            </a:r>
            <a:endParaRPr sz="2900" b="0" i="0" u="none" strike="noStrike" cap="none">
              <a:solidFill>
                <a:srgbClr val="03708E"/>
              </a:solidFill>
              <a:latin typeface="Archivo ExtraBold"/>
              <a:ea typeface="Archivo ExtraBold"/>
              <a:cs typeface="Archivo ExtraBold"/>
              <a:sym typeface="Archivo ExtraBold"/>
            </a:endParaRPr>
          </a:p>
        </p:txBody>
      </p:sp>
      <p:sp>
        <p:nvSpPr>
          <p:cNvPr id="893" name="Google Shape;893;g2a22b49512b_0_288"/>
          <p:cNvSpPr txBox="1"/>
          <p:nvPr/>
        </p:nvSpPr>
        <p:spPr>
          <a:xfrm>
            <a:off x="3828900" y="2364000"/>
            <a:ext cx="49416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484A7"/>
                </a:solidFill>
                <a:latin typeface="Work Sans SemiBold"/>
                <a:ea typeface="Work Sans SemiBold"/>
                <a:cs typeface="Work Sans SemiBold"/>
                <a:sym typeface="Work Sans SemiBold"/>
              </a:rPr>
              <a:t>Obrigado!</a:t>
            </a:r>
            <a:endParaRPr sz="1500" b="0" i="0" u="none" strike="noStrike" cap="none">
              <a:solidFill>
                <a:srgbClr val="0484A7"/>
              </a:solidFill>
              <a:latin typeface="Work Sans SemiBold"/>
              <a:ea typeface="Work Sans SemiBold"/>
              <a:cs typeface="Work Sans SemiBold"/>
              <a:sym typeface="Work Sans SemiBold"/>
            </a:endParaRPr>
          </a:p>
        </p:txBody>
      </p:sp>
      <p:pic>
        <p:nvPicPr>
          <p:cNvPr id="894" name="Google Shape;894;g2a22b49512b_0_288"/>
          <p:cNvPicPr preferRelativeResize="0"/>
          <p:nvPr/>
        </p:nvPicPr>
        <p:blipFill rotWithShape="1">
          <a:blip r:embed="rId4">
            <a:alphaModFix/>
          </a:blip>
          <a:srcRect/>
          <a:stretch/>
        </p:blipFill>
        <p:spPr>
          <a:xfrm>
            <a:off x="3479200" y="3813125"/>
            <a:ext cx="2185601" cy="849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Nova mensagem do Tanenbaum</a:t>
            </a:r>
            <a:endParaRPr/>
          </a:p>
          <a:p>
            <a:pPr marL="0" lvl="0" indent="0" algn="l" rtl="0">
              <a:lnSpc>
                <a:spcPct val="100000"/>
              </a:lnSpc>
              <a:spcBef>
                <a:spcPts val="0"/>
              </a:spcBef>
              <a:spcAft>
                <a:spcPts val="0"/>
              </a:spcAft>
              <a:buSzPts val="2800"/>
              <a:buNone/>
            </a:pPr>
            <a:endParaRPr/>
          </a:p>
        </p:txBody>
      </p:sp>
      <p:sp>
        <p:nvSpPr>
          <p:cNvPr id="129" name="Google Shape;129;p11"/>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11</a:t>
            </a:fld>
            <a:endParaRPr/>
          </a:p>
        </p:txBody>
      </p:sp>
      <p:sp>
        <p:nvSpPr>
          <p:cNvPr id="130" name="Google Shape;130;p11"/>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"Eu continuo com minha opinião. Projetar um kernel monolítico em 1991 é um erro fundamental."</a:t>
            </a:r>
            <a:endParaRPr sz="2400"/>
          </a:p>
          <a:p>
            <a:pPr marL="457200" lvl="0" indent="-381000" algn="l" rtl="0">
              <a:lnSpc>
                <a:spcPct val="114000"/>
              </a:lnSpc>
              <a:spcBef>
                <a:spcPts val="1000"/>
              </a:spcBef>
              <a:spcAft>
                <a:spcPts val="0"/>
              </a:spcAft>
              <a:buSzPts val="2400"/>
              <a:buChar char="●"/>
            </a:pPr>
            <a:r>
              <a:rPr lang="en" sz="2400"/>
              <a:t>"Agradeça por não ser meu aluno. Se fosse, você não iria tirar uma nota alta com esse design."</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2"/>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Comentário do Ken Thompson (Unix)</a:t>
            </a:r>
            <a:endParaRPr/>
          </a:p>
        </p:txBody>
      </p:sp>
      <p:sp>
        <p:nvSpPr>
          <p:cNvPr id="136" name="Google Shape;136;p12"/>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12</a:t>
            </a:fld>
            <a:endParaRPr/>
          </a:p>
        </p:txBody>
      </p:sp>
      <p:sp>
        <p:nvSpPr>
          <p:cNvPr id="137" name="Google Shape;137;p12"/>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"É mais fácil implementar um sistema operacional com um kernel monolítico." </a:t>
            </a:r>
            <a:endParaRPr sz="2400"/>
          </a:p>
          <a:p>
            <a:pPr marL="457200" lvl="0" indent="-381000" algn="l" rtl="0">
              <a:lnSpc>
                <a:spcPct val="114000"/>
              </a:lnSpc>
              <a:spcBef>
                <a:spcPts val="1000"/>
              </a:spcBef>
              <a:spcAft>
                <a:spcPts val="1000"/>
              </a:spcAft>
              <a:buSzPts val="2400"/>
              <a:buChar char="●"/>
            </a:pPr>
            <a:r>
              <a:rPr lang="en" sz="2400"/>
              <a:t>"Mas é também mais fácil que ele se transforme em uma bagunça à medida que o kernel é modificado."</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3"/>
          <p:cNvSpPr txBox="1">
            <a:spLocks noGrp="1"/>
          </p:cNvSpPr>
          <p:nvPr>
            <p:ph type="title"/>
          </p:nvPr>
        </p:nvSpPr>
        <p:spPr>
          <a:xfrm>
            <a:off x="311700" y="902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2800"/>
              <a:buNone/>
            </a:pPr>
            <a:r>
              <a:rPr lang="en">
                <a:solidFill>
                  <a:schemeClr val="dk2"/>
                </a:solidFill>
              </a:rPr>
              <a:t>Ken Thompson previu o futuro: </a:t>
            </a:r>
            <a:endParaRPr>
              <a:solidFill>
                <a:schemeClr val="dk2"/>
              </a:solidFill>
            </a:endParaRPr>
          </a:p>
          <a:p>
            <a:pPr marL="0" marR="0" lvl="0" indent="0" algn="l" rtl="0">
              <a:lnSpc>
                <a:spcPct val="115000"/>
              </a:lnSpc>
              <a:spcBef>
                <a:spcPts val="0"/>
              </a:spcBef>
              <a:spcAft>
                <a:spcPts val="0"/>
              </a:spcAft>
              <a:buSzPts val="2800"/>
              <a:buNone/>
            </a:pPr>
            <a:endParaRPr>
              <a:solidFill>
                <a:schemeClr val="dk2"/>
              </a:solidFill>
            </a:endParaRPr>
          </a:p>
          <a:p>
            <a:pPr marL="0" marR="0" lvl="0" indent="0" algn="l" rtl="0">
              <a:lnSpc>
                <a:spcPct val="115000"/>
              </a:lnSpc>
              <a:spcBef>
                <a:spcPts val="0"/>
              </a:spcBef>
              <a:spcAft>
                <a:spcPts val="0"/>
              </a:spcAft>
              <a:buSzPts val="2800"/>
              <a:buNone/>
            </a:pPr>
            <a:r>
              <a:rPr lang="en">
                <a:solidFill>
                  <a:schemeClr val="dk2"/>
                </a:solidFill>
              </a:rPr>
              <a:t>17 anos depois (2009) veja a declaração de Torvalds em uma conferência de Linux</a:t>
            </a:r>
            <a:endParaRPr>
              <a:solidFill>
                <a:schemeClr val="dk2"/>
              </a:solidFill>
            </a:endParaRPr>
          </a:p>
        </p:txBody>
      </p:sp>
      <p:sp>
        <p:nvSpPr>
          <p:cNvPr id="143" name="Google Shape;143;p13"/>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4"/>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14</a:t>
            </a:fld>
            <a:endParaRPr/>
          </a:p>
        </p:txBody>
      </p:sp>
      <p:pic>
        <p:nvPicPr>
          <p:cNvPr id="149" name="Google Shape;149;p14"/>
          <p:cNvPicPr preferRelativeResize="0"/>
          <p:nvPr/>
        </p:nvPicPr>
        <p:blipFill rotWithShape="1">
          <a:blip r:embed="rId3">
            <a:alphaModFix/>
          </a:blip>
          <a:srcRect/>
          <a:stretch/>
        </p:blipFill>
        <p:spPr>
          <a:xfrm>
            <a:off x="867758" y="2362200"/>
            <a:ext cx="6124575" cy="1428750"/>
          </a:xfrm>
          <a:prstGeom prst="rect">
            <a:avLst/>
          </a:prstGeom>
          <a:noFill/>
          <a:ln w="9525" cap="flat" cmpd="sng">
            <a:solidFill>
              <a:schemeClr val="dk2"/>
            </a:solidFill>
            <a:prstDash val="solid"/>
            <a:round/>
            <a:headEnd type="none" w="sm" len="sm"/>
            <a:tailEnd type="none" w="sm" len="sm"/>
          </a:ln>
        </p:spPr>
      </p:pic>
      <p:sp>
        <p:nvSpPr>
          <p:cNvPr id="150" name="Google Shape;150;p14"/>
          <p:cNvSpPr txBox="1">
            <a:spLocks noGrp="1"/>
          </p:cNvSpPr>
          <p:nvPr>
            <p:ph type="body" idx="1"/>
          </p:nvPr>
        </p:nvSpPr>
        <p:spPr>
          <a:xfrm>
            <a:off x="235500" y="161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"Não somos mais o kernel simples, pequeno e hiper-eficiente que imaginei há 15 anos."</a:t>
            </a:r>
            <a:endParaRPr sz="2400"/>
          </a:p>
          <a:p>
            <a:pPr marL="457200" lvl="0" indent="-381000" algn="l" rtl="0">
              <a:lnSpc>
                <a:spcPct val="114000"/>
              </a:lnSpc>
              <a:spcBef>
                <a:spcPts val="1000"/>
              </a:spcBef>
              <a:spcAft>
                <a:spcPts val="0"/>
              </a:spcAft>
              <a:buSzPts val="2400"/>
              <a:buChar char="●"/>
            </a:pPr>
            <a:r>
              <a:rPr lang="en" sz="2400"/>
              <a:t>"Em vez disso, o kernel está grande e inchado.  Quando adicionamos novas funcionalidades, o cenário piora." </a:t>
            </a:r>
            <a:endParaRPr sz="2400"/>
          </a:p>
          <a:p>
            <a:pPr marL="0" lvl="0" indent="0" algn="l" rtl="0">
              <a:lnSpc>
                <a:spcPct val="114000"/>
              </a:lnSpc>
              <a:spcBef>
                <a:spcPts val="1000"/>
              </a:spcBef>
              <a:spcAft>
                <a:spcPts val="1000"/>
              </a:spcAft>
              <a:buSzPts val="1800"/>
              <a:buNone/>
            </a:pP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5"/>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2800"/>
              <a:buNone/>
            </a:pPr>
            <a:r>
              <a:rPr lang="en" sz="3000">
                <a:solidFill>
                  <a:schemeClr val="dk2"/>
                </a:solidFill>
              </a:rPr>
              <a:t>Moral da história: os custos de uma decisão arquitetural podem levar anos para aparecer …</a:t>
            </a:r>
            <a:endParaRPr sz="3000">
              <a:solidFill>
                <a:srgbClr val="000000"/>
              </a:solidFill>
            </a:endParaRPr>
          </a:p>
          <a:p>
            <a:pPr marL="0" marR="0" lvl="0" indent="0" algn="l" rtl="0">
              <a:lnSpc>
                <a:spcPct val="115000"/>
              </a:lnSpc>
              <a:spcBef>
                <a:spcPts val="0"/>
              </a:spcBef>
              <a:spcAft>
                <a:spcPts val="0"/>
              </a:spcAft>
              <a:buSzPts val="2800"/>
              <a:buNone/>
            </a:pPr>
            <a:endParaRPr sz="3000">
              <a:solidFill>
                <a:srgbClr val="000000"/>
              </a:solidFill>
            </a:endParaRPr>
          </a:p>
        </p:txBody>
      </p:sp>
      <p:sp>
        <p:nvSpPr>
          <p:cNvPr id="156" name="Google Shape;156;p15"/>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b="1"/>
              <a:t>Arquitetura em Camadas</a:t>
            </a:r>
            <a:endParaRPr sz="3000" b="1">
              <a:solidFill>
                <a:srgbClr val="FF0000"/>
              </a:solidFill>
            </a:endParaRPr>
          </a:p>
        </p:txBody>
      </p:sp>
      <p:sp>
        <p:nvSpPr>
          <p:cNvPr id="162" name="Google Shape;162;p16"/>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Arquitetura em Camadas</a:t>
            </a:r>
            <a:endParaRPr/>
          </a:p>
        </p:txBody>
      </p:sp>
      <p:sp>
        <p:nvSpPr>
          <p:cNvPr id="168" name="Google Shape;168;p17"/>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17</a:t>
            </a:fld>
            <a:endParaRPr/>
          </a:p>
        </p:txBody>
      </p:sp>
      <p:sp>
        <p:nvSpPr>
          <p:cNvPr id="169" name="Google Shape;169;p17"/>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Sistema é organizado em camadas, de forma hierárquica</a:t>
            </a:r>
            <a:endParaRPr sz="2400"/>
          </a:p>
          <a:p>
            <a:pPr marL="457200" lvl="0" indent="-381000" algn="l" rtl="0">
              <a:lnSpc>
                <a:spcPct val="114000"/>
              </a:lnSpc>
              <a:spcBef>
                <a:spcPts val="1000"/>
              </a:spcBef>
              <a:spcAft>
                <a:spcPts val="0"/>
              </a:spcAft>
              <a:buSzPts val="2400"/>
              <a:buChar char="●"/>
            </a:pPr>
            <a:r>
              <a:rPr lang="en" sz="2400"/>
              <a:t>Camada </a:t>
            </a:r>
            <a:r>
              <a:rPr lang="en" sz="2400" i="1"/>
              <a:t>n</a:t>
            </a:r>
            <a:r>
              <a:rPr lang="en" sz="2400"/>
              <a:t> somente pode usar serviços da camada </a:t>
            </a:r>
            <a:r>
              <a:rPr lang="en" sz="2400" i="1"/>
              <a:t>n-1</a:t>
            </a:r>
            <a:endParaRPr sz="2400" i="1"/>
          </a:p>
          <a:p>
            <a:pPr marL="457200" lvl="0" indent="-381000" algn="l" rtl="0">
              <a:lnSpc>
                <a:spcPct val="114000"/>
              </a:lnSpc>
              <a:spcBef>
                <a:spcPts val="1000"/>
              </a:spcBef>
              <a:spcAft>
                <a:spcPts val="1000"/>
              </a:spcAft>
              <a:buSzPts val="2400"/>
              <a:buChar char="●"/>
            </a:pPr>
            <a:r>
              <a:rPr lang="en" sz="2400"/>
              <a:t>Muito usada em redes computadores e sist. distribuídos</a:t>
            </a:r>
            <a:endParaRPr sz="2400"/>
          </a:p>
        </p:txBody>
      </p:sp>
      <p:pic>
        <p:nvPicPr>
          <p:cNvPr id="170" name="Google Shape;170;p17"/>
          <p:cNvPicPr preferRelativeResize="0"/>
          <p:nvPr/>
        </p:nvPicPr>
        <p:blipFill rotWithShape="1">
          <a:blip r:embed="rId3">
            <a:alphaModFix/>
          </a:blip>
          <a:srcRect/>
          <a:stretch/>
        </p:blipFill>
        <p:spPr>
          <a:xfrm>
            <a:off x="609625" y="2609450"/>
            <a:ext cx="4831500" cy="22540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Vantagens</a:t>
            </a:r>
            <a:endParaRPr/>
          </a:p>
        </p:txBody>
      </p:sp>
      <p:sp>
        <p:nvSpPr>
          <p:cNvPr id="176" name="Google Shape;176;p18"/>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18</a:t>
            </a:fld>
            <a:endParaRPr/>
          </a:p>
        </p:txBody>
      </p:sp>
      <p:sp>
        <p:nvSpPr>
          <p:cNvPr id="177" name="Google Shape;177;p18"/>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Dividir para conquistar:</a:t>
            </a:r>
            <a:endParaRPr sz="2400"/>
          </a:p>
          <a:p>
            <a:pPr marL="914400" lvl="1" indent="-381000" algn="l" rtl="0">
              <a:lnSpc>
                <a:spcPct val="114000"/>
              </a:lnSpc>
              <a:spcBef>
                <a:spcPts val="1000"/>
              </a:spcBef>
              <a:spcAft>
                <a:spcPts val="0"/>
              </a:spcAft>
              <a:buSzPts val="2400"/>
              <a:buChar char="○"/>
            </a:pPr>
            <a:r>
              <a:rPr lang="en" sz="2400"/>
              <a:t>Quebra complexidade do sistema</a:t>
            </a:r>
            <a:endParaRPr sz="2400"/>
          </a:p>
          <a:p>
            <a:pPr marL="914400" lvl="1" indent="-381000" algn="l" rtl="0">
              <a:lnSpc>
                <a:spcPct val="114000"/>
              </a:lnSpc>
              <a:spcBef>
                <a:spcPts val="1000"/>
              </a:spcBef>
              <a:spcAft>
                <a:spcPts val="0"/>
              </a:spcAft>
              <a:buSzPts val="2400"/>
              <a:buChar char="○"/>
            </a:pPr>
            <a:r>
              <a:rPr lang="en" sz="2400"/>
              <a:t>Facilita entendimento</a:t>
            </a:r>
            <a:endParaRPr sz="2400"/>
          </a:p>
          <a:p>
            <a:pPr marL="914400" lvl="1" indent="-381000" algn="l" rtl="0">
              <a:lnSpc>
                <a:spcPct val="114000"/>
              </a:lnSpc>
              <a:spcBef>
                <a:spcPts val="1000"/>
              </a:spcBef>
              <a:spcAft>
                <a:spcPts val="0"/>
              </a:spcAft>
              <a:buSzPts val="2400"/>
              <a:buChar char="○"/>
            </a:pPr>
            <a:r>
              <a:rPr lang="en" sz="2400"/>
              <a:t>Facilita troca de camadas (ex: TCP, UDP)</a:t>
            </a:r>
            <a:endParaRPr sz="2400"/>
          </a:p>
          <a:p>
            <a:pPr marL="914400" lvl="1" indent="-381000" algn="l" rtl="0">
              <a:lnSpc>
                <a:spcPct val="114000"/>
              </a:lnSpc>
              <a:spcBef>
                <a:spcPts val="1000"/>
              </a:spcBef>
              <a:spcAft>
                <a:spcPts val="1000"/>
              </a:spcAft>
              <a:buSzPts val="2400"/>
              <a:buChar char="○"/>
            </a:pPr>
            <a:r>
              <a:rPr lang="en" sz="2400"/>
              <a:t>Facilita reúso de camadas (ex: várias apps usam TCP)</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Variações para Sistemas de Informações</a:t>
            </a:r>
            <a:endParaRPr/>
          </a:p>
        </p:txBody>
      </p:sp>
      <p:sp>
        <p:nvSpPr>
          <p:cNvPr id="183" name="Google Shape;183;p19"/>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19</a:t>
            </a:fld>
            <a:endParaRPr/>
          </a:p>
        </p:txBody>
      </p:sp>
      <p:sp>
        <p:nvSpPr>
          <p:cNvPr id="184" name="Google Shape;184;p19"/>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Três camadas</a:t>
            </a:r>
            <a:endParaRPr sz="2400"/>
          </a:p>
          <a:p>
            <a:pPr marL="457200" lvl="0" indent="-381000" algn="l" rtl="0">
              <a:lnSpc>
                <a:spcPct val="114000"/>
              </a:lnSpc>
              <a:spcBef>
                <a:spcPts val="1000"/>
              </a:spcBef>
              <a:spcAft>
                <a:spcPts val="1000"/>
              </a:spcAft>
              <a:buSzPts val="2400"/>
              <a:buChar char="●"/>
            </a:pPr>
            <a:r>
              <a:rPr lang="en" sz="2400"/>
              <a:t>Duas camadas</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g2a22b49512b_0_221"/>
          <p:cNvSpPr txBox="1"/>
          <p:nvPr/>
        </p:nvSpPr>
        <p:spPr>
          <a:xfrm>
            <a:off x="-681500" y="204750"/>
            <a:ext cx="36246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3708E"/>
                </a:solidFill>
                <a:latin typeface="Archivo"/>
                <a:ea typeface="Archivo"/>
                <a:cs typeface="Archivo"/>
                <a:sym typeface="Archivo"/>
              </a:rPr>
              <a:t>ARQUITETURA</a:t>
            </a:r>
            <a:endParaRPr sz="1600" b="1" i="0" u="none" strike="noStrike" cap="none">
              <a:solidFill>
                <a:srgbClr val="03708E"/>
              </a:solidFill>
              <a:latin typeface="Archivo"/>
              <a:ea typeface="Archivo"/>
              <a:cs typeface="Archivo"/>
              <a:sym typeface="Archivo"/>
            </a:endParaRPr>
          </a:p>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3708E"/>
                </a:solidFill>
                <a:latin typeface="Archivo"/>
                <a:ea typeface="Archivo"/>
                <a:cs typeface="Archivo"/>
                <a:sym typeface="Archivo"/>
              </a:rPr>
              <a:t>DE SOFTWARE </a:t>
            </a:r>
            <a:endParaRPr sz="1600" b="1" i="0" u="none" strike="noStrike" cap="none">
              <a:solidFill>
                <a:srgbClr val="03708E"/>
              </a:solidFill>
              <a:latin typeface="Archivo"/>
              <a:ea typeface="Archivo"/>
              <a:cs typeface="Archivo"/>
              <a:sym typeface="Archivo"/>
            </a:endParaRPr>
          </a:p>
        </p:txBody>
      </p:sp>
      <p:sp>
        <p:nvSpPr>
          <p:cNvPr id="60" name="Google Shape;60;g2a22b49512b_0_221"/>
          <p:cNvSpPr txBox="1"/>
          <p:nvPr/>
        </p:nvSpPr>
        <p:spPr>
          <a:xfrm>
            <a:off x="1425300" y="1075075"/>
            <a:ext cx="62934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2800"/>
              <a:buFont typeface="Arial"/>
              <a:buNone/>
            </a:pPr>
            <a:r>
              <a:rPr lang="en" sz="2100" b="0" i="1" u="none" strike="noStrike" cap="none">
                <a:solidFill>
                  <a:srgbClr val="03708E"/>
                </a:solidFill>
                <a:latin typeface="Archivo"/>
                <a:ea typeface="Archivo"/>
                <a:cs typeface="Archivo"/>
                <a:sym typeface="Archivo"/>
              </a:rPr>
              <a:t>Architecture is about the important stuff. </a:t>
            </a:r>
            <a:endParaRPr sz="2100" b="0" i="1" u="none" strike="noStrike" cap="none">
              <a:solidFill>
                <a:srgbClr val="03708E"/>
              </a:solidFill>
              <a:latin typeface="Archivo"/>
              <a:ea typeface="Archivo"/>
              <a:cs typeface="Archivo"/>
              <a:sym typeface="Archivo"/>
            </a:endParaRPr>
          </a:p>
          <a:p>
            <a:pPr marL="0" marR="0" lvl="0" indent="0" algn="l" rtl="0">
              <a:lnSpc>
                <a:spcPct val="115000"/>
              </a:lnSpc>
              <a:spcBef>
                <a:spcPts val="0"/>
              </a:spcBef>
              <a:spcAft>
                <a:spcPts val="0"/>
              </a:spcAft>
              <a:buClr>
                <a:schemeClr val="dk1"/>
              </a:buClr>
              <a:buSzPts val="2800"/>
              <a:buFont typeface="Arial"/>
              <a:buNone/>
            </a:pPr>
            <a:r>
              <a:rPr lang="en" sz="2100" b="0" i="1" u="none" strike="noStrike" cap="none">
                <a:solidFill>
                  <a:srgbClr val="03708E"/>
                </a:solidFill>
                <a:latin typeface="Archivo"/>
                <a:ea typeface="Archivo"/>
                <a:cs typeface="Archivo"/>
                <a:sym typeface="Archivo"/>
              </a:rPr>
              <a:t>Whatever that is.  – Ralph Johnson</a:t>
            </a:r>
            <a:endParaRPr sz="2100" b="0" i="1" u="none" strike="noStrike" cap="none">
              <a:solidFill>
                <a:srgbClr val="03708E"/>
              </a:solidFill>
              <a:latin typeface="Archivo"/>
              <a:ea typeface="Archivo"/>
              <a:cs typeface="Archivo"/>
              <a:sym typeface="Archivo"/>
            </a:endParaRPr>
          </a:p>
        </p:txBody>
      </p:sp>
      <p:sp>
        <p:nvSpPr>
          <p:cNvPr id="61" name="Google Shape;61;g2a22b49512b_0_221"/>
          <p:cNvSpPr txBox="1"/>
          <p:nvPr/>
        </p:nvSpPr>
        <p:spPr>
          <a:xfrm>
            <a:off x="5172525" y="2571750"/>
            <a:ext cx="3694500" cy="218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 sz="1000" b="0" i="0" u="none" strike="noStrike" cap="none">
                <a:solidFill>
                  <a:srgbClr val="03708E"/>
                </a:solidFill>
                <a:latin typeface="Archivo"/>
                <a:ea typeface="Archivo"/>
                <a:cs typeface="Archivo"/>
                <a:sym typeface="Archivo"/>
              </a:rPr>
              <a:t>Curso: Mobile Dev Tech</a:t>
            </a:r>
            <a:endParaRPr sz="1000" b="0" i="0" u="none" strike="noStrike" cap="none">
              <a:solidFill>
                <a:srgbClr val="03708E"/>
              </a:solidFill>
              <a:latin typeface="Archivo"/>
              <a:ea typeface="Archivo"/>
              <a:cs typeface="Archivo"/>
              <a:sym typeface="Archivo"/>
            </a:endParaRPr>
          </a:p>
          <a:p>
            <a:pPr marL="0" marR="0" lvl="0" indent="0" algn="l" rtl="0">
              <a:lnSpc>
                <a:spcPct val="100000"/>
              </a:lnSpc>
              <a:spcBef>
                <a:spcPts val="0"/>
              </a:spcBef>
              <a:spcAft>
                <a:spcPts val="0"/>
              </a:spcAft>
              <a:buClr>
                <a:schemeClr val="dk1"/>
              </a:buClr>
              <a:buSzPts val="1400"/>
              <a:buFont typeface="Arial"/>
              <a:buNone/>
            </a:pPr>
            <a:r>
              <a:rPr lang="en" sz="1000" b="0" i="0" u="none" strike="noStrike" cap="none">
                <a:solidFill>
                  <a:srgbClr val="03708E"/>
                </a:solidFill>
                <a:latin typeface="Archivo"/>
                <a:ea typeface="Archivo"/>
                <a:cs typeface="Archivo"/>
                <a:sym typeface="Archivo"/>
              </a:rPr>
              <a:t>Módulo: Arquitetura de Software</a:t>
            </a:r>
            <a:endParaRPr sz="1000" b="0" i="0" u="none" strike="noStrike" cap="none">
              <a:solidFill>
                <a:srgbClr val="03708E"/>
              </a:solidFill>
              <a:latin typeface="Archivo"/>
              <a:ea typeface="Archivo"/>
              <a:cs typeface="Archivo"/>
              <a:sym typeface="Archivo"/>
            </a:endParaRPr>
          </a:p>
          <a:p>
            <a:pPr marL="0" marR="0" lvl="0" indent="0" algn="l" rtl="0">
              <a:lnSpc>
                <a:spcPct val="100000"/>
              </a:lnSpc>
              <a:spcBef>
                <a:spcPts val="0"/>
              </a:spcBef>
              <a:spcAft>
                <a:spcPts val="0"/>
              </a:spcAft>
              <a:buClr>
                <a:schemeClr val="dk1"/>
              </a:buClr>
              <a:buSzPts val="1400"/>
              <a:buFont typeface="Arial"/>
              <a:buNone/>
            </a:pPr>
            <a:r>
              <a:rPr lang="en" sz="1000" b="0" i="0" u="none" strike="noStrike" cap="none">
                <a:solidFill>
                  <a:srgbClr val="03708E"/>
                </a:solidFill>
                <a:latin typeface="Archivo"/>
                <a:ea typeface="Archivo"/>
                <a:cs typeface="Archivo"/>
                <a:sym typeface="Archivo"/>
              </a:rPr>
              <a:t>Professora Especialista</a:t>
            </a:r>
            <a:endParaRPr sz="1000" b="0" i="0" u="none" strike="noStrike" cap="none">
              <a:solidFill>
                <a:srgbClr val="03708E"/>
              </a:solidFill>
              <a:latin typeface="Archivo"/>
              <a:ea typeface="Archivo"/>
              <a:cs typeface="Archivo"/>
              <a:sym typeface="Archivo"/>
            </a:endParaRPr>
          </a:p>
          <a:p>
            <a:pPr marL="0" marR="0" lvl="0" indent="0" algn="l" rtl="0">
              <a:lnSpc>
                <a:spcPct val="100000"/>
              </a:lnSpc>
              <a:spcBef>
                <a:spcPts val="0"/>
              </a:spcBef>
              <a:spcAft>
                <a:spcPts val="0"/>
              </a:spcAft>
              <a:buClr>
                <a:schemeClr val="dk1"/>
              </a:buClr>
              <a:buSzPts val="1400"/>
              <a:buFont typeface="Arial"/>
              <a:buNone/>
            </a:pPr>
            <a:r>
              <a:rPr lang="en" sz="1000" b="0" i="0" u="none" strike="noStrike" cap="none">
                <a:solidFill>
                  <a:srgbClr val="03708E"/>
                </a:solidFill>
                <a:latin typeface="Archivo"/>
                <a:ea typeface="Archivo"/>
                <a:cs typeface="Archivo"/>
                <a:sym typeface="Archivo"/>
              </a:rPr>
              <a:t>Ingrid Chaves Carneiro Greco</a:t>
            </a:r>
            <a:endParaRPr sz="1000" b="0" i="0" u="none" strike="noStrike" cap="none">
              <a:solidFill>
                <a:srgbClr val="03708E"/>
              </a:solidFill>
              <a:latin typeface="Archivo"/>
              <a:ea typeface="Archivo"/>
              <a:cs typeface="Archivo"/>
              <a:sym typeface="Archivo"/>
            </a:endParaRPr>
          </a:p>
          <a:p>
            <a:pPr marL="0" marR="0" lvl="0" indent="0" algn="l" rtl="0">
              <a:lnSpc>
                <a:spcPct val="100000"/>
              </a:lnSpc>
              <a:spcBef>
                <a:spcPts val="0"/>
              </a:spcBef>
              <a:spcAft>
                <a:spcPts val="0"/>
              </a:spcAft>
              <a:buClr>
                <a:schemeClr val="dk1"/>
              </a:buClr>
              <a:buSzPts val="1500"/>
              <a:buFont typeface="Arial"/>
              <a:buNone/>
            </a:pPr>
            <a:endParaRPr sz="1000" b="0" i="0" u="none" strike="noStrike" cap="none">
              <a:solidFill>
                <a:srgbClr val="03708E"/>
              </a:solidFill>
              <a:latin typeface="Archivo"/>
              <a:ea typeface="Archivo"/>
              <a:cs typeface="Archivo"/>
              <a:sym typeface="Archivo"/>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rgbClr val="03708E"/>
                </a:solidFill>
                <a:latin typeface="Archivo"/>
                <a:ea typeface="Archivo"/>
                <a:cs typeface="Archivo"/>
                <a:sym typeface="Archivo"/>
              </a:rPr>
              <a:t>Informata  (1995) e Docente (2018) é  especialista em Arquitetura e Engenharia de Software (2017),  graduada em Sistemas de Informação (2011) e licenciada pedagógica em Informática (2021).</a:t>
            </a:r>
            <a:endParaRPr sz="1000" b="0" i="0" u="none" strike="noStrike" cap="none">
              <a:solidFill>
                <a:srgbClr val="03708E"/>
              </a:solidFill>
              <a:latin typeface="Archivo"/>
              <a:ea typeface="Archivo"/>
              <a:cs typeface="Archivo"/>
              <a:sym typeface="Archivo"/>
            </a:endParaRPr>
          </a:p>
          <a:p>
            <a:pPr marL="0" marR="0" lvl="0" indent="0" algn="l" rtl="0">
              <a:lnSpc>
                <a:spcPct val="100000"/>
              </a:lnSpc>
              <a:spcBef>
                <a:spcPts val="0"/>
              </a:spcBef>
              <a:spcAft>
                <a:spcPts val="0"/>
              </a:spcAft>
              <a:buClr>
                <a:schemeClr val="dk1"/>
              </a:buClr>
              <a:buSzPts val="1000"/>
              <a:buFont typeface="Arial"/>
              <a:buNone/>
            </a:pPr>
            <a:endParaRPr sz="1000" b="0" i="0" u="none" strike="noStrike" cap="none">
              <a:solidFill>
                <a:srgbClr val="03708E"/>
              </a:solidFill>
              <a:latin typeface="Archivo"/>
              <a:ea typeface="Archivo"/>
              <a:cs typeface="Archivo"/>
              <a:sym typeface="Archivo"/>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rgbClr val="03708E"/>
                </a:solidFill>
                <a:latin typeface="Archivo"/>
                <a:ea typeface="Archivo"/>
                <a:cs typeface="Archivo"/>
                <a:sym typeface="Archivo"/>
              </a:rPr>
              <a:t>Analista de sistemas com foco na </a:t>
            </a:r>
            <a:r>
              <a:rPr lang="en" sz="1000">
                <a:solidFill>
                  <a:srgbClr val="03708E"/>
                </a:solidFill>
                <a:latin typeface="Archivo"/>
                <a:ea typeface="Archivo"/>
                <a:cs typeface="Archivo"/>
                <a:sym typeface="Archivo"/>
              </a:rPr>
              <a:t>arquitetura</a:t>
            </a:r>
            <a:r>
              <a:rPr lang="en" sz="1000" b="0" i="0" u="none" strike="noStrike" cap="none">
                <a:solidFill>
                  <a:srgbClr val="03708E"/>
                </a:solidFill>
                <a:latin typeface="Archivo"/>
                <a:ea typeface="Archivo"/>
                <a:cs typeface="Archivo"/>
                <a:sym typeface="Archivo"/>
              </a:rPr>
              <a:t> e </a:t>
            </a:r>
            <a:r>
              <a:rPr lang="en" sz="1000">
                <a:solidFill>
                  <a:srgbClr val="03708E"/>
                </a:solidFill>
                <a:latin typeface="Archivo"/>
                <a:ea typeface="Archivo"/>
                <a:cs typeface="Archivo"/>
                <a:sym typeface="Archivo"/>
              </a:rPr>
              <a:t> </a:t>
            </a:r>
            <a:r>
              <a:rPr lang="en" sz="1000" b="0" i="0" u="none" strike="noStrike" cap="none">
                <a:solidFill>
                  <a:srgbClr val="03708E"/>
                </a:solidFill>
                <a:latin typeface="Archivo"/>
                <a:ea typeface="Archivo"/>
                <a:cs typeface="Archivo"/>
                <a:sym typeface="Archivo"/>
              </a:rPr>
              <a:t>engenharia de software moderna, </a:t>
            </a:r>
            <a:r>
              <a:rPr lang="en" sz="1000">
                <a:solidFill>
                  <a:srgbClr val="03708E"/>
                </a:solidFill>
                <a:latin typeface="Archivo"/>
                <a:ea typeface="Archivo"/>
                <a:cs typeface="Archivo"/>
                <a:sym typeface="Archivo"/>
              </a:rPr>
              <a:t> </a:t>
            </a:r>
            <a:r>
              <a:rPr lang="en" sz="1000" b="0" i="0" u="none" strike="noStrike" cap="none">
                <a:solidFill>
                  <a:srgbClr val="03708E"/>
                </a:solidFill>
                <a:latin typeface="Archivo"/>
                <a:ea typeface="Archivo"/>
                <a:cs typeface="Archivo"/>
                <a:sym typeface="Archivo"/>
              </a:rPr>
              <a:t>atua no mercado de </a:t>
            </a:r>
            <a:r>
              <a:rPr lang="en" sz="1000">
                <a:solidFill>
                  <a:srgbClr val="03708E"/>
                </a:solidFill>
                <a:latin typeface="Archivo"/>
                <a:ea typeface="Archivo"/>
                <a:cs typeface="Archivo"/>
                <a:sym typeface="Archivo"/>
              </a:rPr>
              <a:t> </a:t>
            </a:r>
            <a:r>
              <a:rPr lang="en" sz="1000" b="0" i="0" u="none" strike="noStrike" cap="none">
                <a:solidFill>
                  <a:srgbClr val="03708E"/>
                </a:solidFill>
                <a:latin typeface="Archivo"/>
                <a:ea typeface="Archivo"/>
                <a:cs typeface="Archivo"/>
                <a:sym typeface="Archivo"/>
              </a:rPr>
              <a:t>consultoria tecnológica e educacional</a:t>
            </a:r>
            <a:r>
              <a:rPr lang="en" sz="1000">
                <a:solidFill>
                  <a:srgbClr val="03708E"/>
                </a:solidFill>
                <a:latin typeface="Archivo"/>
                <a:ea typeface="Archivo"/>
                <a:cs typeface="Archivo"/>
                <a:sym typeface="Archivo"/>
              </a:rPr>
              <a:t> </a:t>
            </a:r>
            <a:r>
              <a:rPr lang="en" sz="1000" b="0" i="0" u="none" strike="noStrike" cap="none">
                <a:solidFill>
                  <a:srgbClr val="03708E"/>
                </a:solidFill>
                <a:latin typeface="Archivo"/>
                <a:ea typeface="Archivo"/>
                <a:cs typeface="Archivo"/>
                <a:sym typeface="Archivo"/>
              </a:rPr>
              <a:t>para</a:t>
            </a:r>
            <a:r>
              <a:rPr lang="en" sz="1000">
                <a:solidFill>
                  <a:srgbClr val="03708E"/>
                </a:solidFill>
                <a:latin typeface="Archivo"/>
                <a:ea typeface="Archivo"/>
                <a:cs typeface="Archivo"/>
                <a:sym typeface="Archivo"/>
              </a:rPr>
              <a:t> </a:t>
            </a:r>
            <a:r>
              <a:rPr lang="en" sz="1000" b="0" i="0" u="none" strike="noStrike" cap="none">
                <a:solidFill>
                  <a:srgbClr val="03708E"/>
                </a:solidFill>
                <a:latin typeface="Archivo"/>
                <a:ea typeface="Archivo"/>
                <a:cs typeface="Archivo"/>
                <a:sym typeface="Archivo"/>
              </a:rPr>
              <a:t>empresas e startups diversas. </a:t>
            </a:r>
            <a:endParaRPr sz="1000" b="0" i="0" u="none" strike="noStrike" cap="none">
              <a:solidFill>
                <a:srgbClr val="03708E"/>
              </a:solidFill>
              <a:latin typeface="Archivo"/>
              <a:ea typeface="Archivo"/>
              <a:cs typeface="Archivo"/>
              <a:sym typeface="Archivo"/>
            </a:endParaRPr>
          </a:p>
        </p:txBody>
      </p:sp>
      <p:sp>
        <p:nvSpPr>
          <p:cNvPr id="62" name="Google Shape;62;g2a22b49512b_0_221"/>
          <p:cNvSpPr txBox="1"/>
          <p:nvPr/>
        </p:nvSpPr>
        <p:spPr>
          <a:xfrm>
            <a:off x="1425300" y="1871700"/>
            <a:ext cx="50385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 sz="800" i="1">
                <a:solidFill>
                  <a:srgbClr val="03708E"/>
                </a:solidFill>
                <a:latin typeface="Archivo"/>
                <a:ea typeface="Archivo"/>
                <a:cs typeface="Archivo"/>
                <a:sym typeface="Archivo"/>
              </a:rPr>
              <a:t>Arquitetura trata de coisas importantes. Seja lá o que for.</a:t>
            </a:r>
            <a:endParaRPr sz="800" i="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Arquitetura em Três Camadas</a:t>
            </a:r>
            <a:endParaRPr/>
          </a:p>
        </p:txBody>
      </p:sp>
      <p:sp>
        <p:nvSpPr>
          <p:cNvPr id="190" name="Google Shape;190;p20"/>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sp>
        <p:nvSpPr>
          <p:cNvPr id="191" name="Google Shape;191;p20"/>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Comum em processos de "downsizing" de aplicações corporativas nas décadas de 80 e 90</a:t>
            </a:r>
            <a:endParaRPr sz="2400"/>
          </a:p>
          <a:p>
            <a:pPr marL="457200" lvl="0" indent="-381000" algn="l" rtl="0">
              <a:lnSpc>
                <a:spcPct val="114000"/>
              </a:lnSpc>
              <a:spcBef>
                <a:spcPts val="1000"/>
              </a:spcBef>
              <a:spcAft>
                <a:spcPts val="1000"/>
              </a:spcAft>
              <a:buSzPts val="2400"/>
              <a:buChar char="●"/>
            </a:pPr>
            <a:r>
              <a:rPr lang="en" sz="2400"/>
              <a:t>Downsizing: migração de computadores de mainframes para servidores, rodando Unix</a:t>
            </a:r>
            <a:endParaRPr sz="2400"/>
          </a:p>
        </p:txBody>
      </p:sp>
      <p:pic>
        <p:nvPicPr>
          <p:cNvPr id="192" name="Google Shape;192;p20"/>
          <p:cNvPicPr preferRelativeResize="0"/>
          <p:nvPr/>
        </p:nvPicPr>
        <p:blipFill rotWithShape="1">
          <a:blip r:embed="rId3">
            <a:alphaModFix/>
          </a:blip>
          <a:srcRect/>
          <a:stretch/>
        </p:blipFill>
        <p:spPr>
          <a:xfrm>
            <a:off x="824650" y="2996675"/>
            <a:ext cx="1918226" cy="1918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Arquitetura em Três Camadas</a:t>
            </a:r>
            <a:endParaRPr/>
          </a:p>
        </p:txBody>
      </p:sp>
      <p:sp>
        <p:nvSpPr>
          <p:cNvPr id="198" name="Google Shape;198;p21"/>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21</a:t>
            </a:fld>
            <a:endParaRPr/>
          </a:p>
        </p:txBody>
      </p:sp>
      <p:pic>
        <p:nvPicPr>
          <p:cNvPr id="199" name="Google Shape;199;p21"/>
          <p:cNvPicPr preferRelativeResize="0"/>
          <p:nvPr/>
        </p:nvPicPr>
        <p:blipFill rotWithShape="1">
          <a:blip r:embed="rId3">
            <a:alphaModFix/>
          </a:blip>
          <a:srcRect/>
          <a:stretch/>
        </p:blipFill>
        <p:spPr>
          <a:xfrm>
            <a:off x="181958" y="789125"/>
            <a:ext cx="6778636" cy="40495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2"/>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Arquitetura em Duas Camadas</a:t>
            </a:r>
            <a:endParaRPr/>
          </a:p>
        </p:txBody>
      </p:sp>
      <p:sp>
        <p:nvSpPr>
          <p:cNvPr id="205" name="Google Shape;205;p22"/>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22</a:t>
            </a:fld>
            <a:endParaRPr/>
          </a:p>
        </p:txBody>
      </p:sp>
      <p:sp>
        <p:nvSpPr>
          <p:cNvPr id="206" name="Google Shape;206;p22"/>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Mais simples:</a:t>
            </a:r>
            <a:endParaRPr sz="2400"/>
          </a:p>
          <a:p>
            <a:pPr marL="914400" lvl="1" indent="-381000" algn="l" rtl="0">
              <a:lnSpc>
                <a:spcPct val="114000"/>
              </a:lnSpc>
              <a:spcBef>
                <a:spcPts val="1000"/>
              </a:spcBef>
              <a:spcAft>
                <a:spcPts val="0"/>
              </a:spcAft>
              <a:buSzPts val="2400"/>
              <a:buChar char="○"/>
            </a:pPr>
            <a:r>
              <a:rPr lang="en" sz="2400"/>
              <a:t>Camada 1 (cliente): interface + lógica</a:t>
            </a:r>
            <a:endParaRPr sz="2400"/>
          </a:p>
          <a:p>
            <a:pPr marL="914400" lvl="1" indent="-381000" algn="l" rtl="0">
              <a:lnSpc>
                <a:spcPct val="114000"/>
              </a:lnSpc>
              <a:spcBef>
                <a:spcPts val="1000"/>
              </a:spcBef>
              <a:spcAft>
                <a:spcPts val="0"/>
              </a:spcAft>
              <a:buSzPts val="2400"/>
              <a:buChar char="○"/>
            </a:pPr>
            <a:r>
              <a:rPr lang="en" sz="2400"/>
              <a:t>Camada 2 (servidor de BD): bancos de dados</a:t>
            </a:r>
            <a:endParaRPr sz="2400"/>
          </a:p>
          <a:p>
            <a:pPr marL="457200" lvl="0" indent="-381000" algn="l" rtl="0">
              <a:lnSpc>
                <a:spcPct val="114000"/>
              </a:lnSpc>
              <a:spcBef>
                <a:spcPts val="1000"/>
              </a:spcBef>
              <a:spcAft>
                <a:spcPts val="1000"/>
              </a:spcAft>
              <a:buSzPts val="2400"/>
              <a:buChar char="●"/>
            </a:pPr>
            <a:r>
              <a:rPr lang="en" sz="2400"/>
              <a:t>Desvantagem: todo o processamento é feito no cliente</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b="1"/>
              <a:t>Arquitetura Model-View-Controller (MVC)</a:t>
            </a:r>
            <a:endParaRPr sz="3000" b="1">
              <a:solidFill>
                <a:srgbClr val="FF0000"/>
              </a:solidFill>
            </a:endParaRPr>
          </a:p>
        </p:txBody>
      </p:sp>
      <p:sp>
        <p:nvSpPr>
          <p:cNvPr id="212" name="Google Shape;212;p23"/>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Arquitetura MVC</a:t>
            </a:r>
            <a:endParaRPr/>
          </a:p>
        </p:txBody>
      </p:sp>
      <p:sp>
        <p:nvSpPr>
          <p:cNvPr id="218" name="Google Shape;218;p24"/>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24</a:t>
            </a:fld>
            <a:endParaRPr/>
          </a:p>
        </p:txBody>
      </p:sp>
      <p:sp>
        <p:nvSpPr>
          <p:cNvPr id="219" name="Google Shape;219;p24"/>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Surgiu na década de 80, com a linguagem Smalltalk</a:t>
            </a:r>
            <a:endParaRPr sz="2400"/>
          </a:p>
          <a:p>
            <a:pPr marL="457200" lvl="0" indent="-381000" algn="l" rtl="0">
              <a:lnSpc>
                <a:spcPct val="114000"/>
              </a:lnSpc>
              <a:spcBef>
                <a:spcPts val="1000"/>
              </a:spcBef>
              <a:spcAft>
                <a:spcPts val="1000"/>
              </a:spcAft>
              <a:buSzPts val="2400"/>
              <a:buChar char="●"/>
            </a:pPr>
            <a:r>
              <a:rPr lang="en" sz="2400"/>
              <a:t>Proposta para implementar interfaces gráficas (GUIs)</a:t>
            </a:r>
            <a:endParaRPr sz="2400"/>
          </a:p>
        </p:txBody>
      </p:sp>
      <p:pic>
        <p:nvPicPr>
          <p:cNvPr id="220" name="Google Shape;220;p24"/>
          <p:cNvPicPr preferRelativeResize="0"/>
          <p:nvPr/>
        </p:nvPicPr>
        <p:blipFill rotWithShape="1">
          <a:blip r:embed="rId3">
            <a:alphaModFix/>
          </a:blip>
          <a:srcRect/>
          <a:stretch/>
        </p:blipFill>
        <p:spPr>
          <a:xfrm>
            <a:off x="486751" y="1972975"/>
            <a:ext cx="4085250" cy="292245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MVC</a:t>
            </a:r>
            <a:endParaRPr/>
          </a:p>
        </p:txBody>
      </p:sp>
      <p:sp>
        <p:nvSpPr>
          <p:cNvPr id="226" name="Google Shape;226;p25"/>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25</a:t>
            </a:fld>
            <a:endParaRPr/>
          </a:p>
        </p:txBody>
      </p:sp>
      <p:sp>
        <p:nvSpPr>
          <p:cNvPr id="227" name="Google Shape;227;p25"/>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Divide as classes de um sistema em 3 grupos:</a:t>
            </a:r>
            <a:endParaRPr sz="2400"/>
          </a:p>
          <a:p>
            <a:pPr marL="914400" lvl="1" indent="-381000" algn="l" rtl="0">
              <a:lnSpc>
                <a:spcPct val="114000"/>
              </a:lnSpc>
              <a:spcBef>
                <a:spcPts val="1000"/>
              </a:spcBef>
              <a:spcAft>
                <a:spcPts val="0"/>
              </a:spcAft>
              <a:buSzPts val="2400"/>
              <a:buChar char="○"/>
            </a:pPr>
            <a:r>
              <a:rPr lang="en" sz="2400" b="1"/>
              <a:t>Visão</a:t>
            </a:r>
            <a:r>
              <a:rPr lang="en" sz="2400"/>
              <a:t>: classes para implementação de GUIs, como janelas, botões, menus, barras de rolagem, etc</a:t>
            </a:r>
            <a:endParaRPr sz="2400"/>
          </a:p>
          <a:p>
            <a:pPr marL="914400" lvl="1" indent="-381000" algn="l" rtl="0">
              <a:lnSpc>
                <a:spcPct val="114000"/>
              </a:lnSpc>
              <a:spcBef>
                <a:spcPts val="1000"/>
              </a:spcBef>
              <a:spcAft>
                <a:spcPts val="0"/>
              </a:spcAft>
              <a:buSzPts val="2400"/>
              <a:buChar char="○"/>
            </a:pPr>
            <a:r>
              <a:rPr lang="en" sz="2400" b="1"/>
              <a:t>Controle</a:t>
            </a:r>
            <a:r>
              <a:rPr lang="en" sz="2400"/>
              <a:t>: classes que tratam eventos produzidos por dispositivos de entrada, como mouse e teclado</a:t>
            </a:r>
            <a:endParaRPr sz="2400"/>
          </a:p>
          <a:p>
            <a:pPr marL="914400" lvl="1" indent="-381000" algn="l" rtl="0">
              <a:lnSpc>
                <a:spcPct val="114000"/>
              </a:lnSpc>
              <a:spcBef>
                <a:spcPts val="1000"/>
              </a:spcBef>
              <a:spcAft>
                <a:spcPts val="1000"/>
              </a:spcAft>
              <a:buSzPts val="2400"/>
              <a:buChar char="○"/>
            </a:pPr>
            <a:r>
              <a:rPr lang="en" sz="2400" b="1"/>
              <a:t>Modelo</a:t>
            </a:r>
            <a:r>
              <a:rPr lang="en" sz="2400"/>
              <a:t>: classes com lógica e dados da aplicação</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2800"/>
              <a:buNone/>
            </a:pPr>
            <a:r>
              <a:rPr lang="en"/>
              <a:t>MVC = (Visão + Controladores) + Modelo</a:t>
            </a:r>
            <a:endParaRPr/>
          </a:p>
          <a:p>
            <a:pPr marL="0" lvl="0" indent="0" algn="l" rtl="0">
              <a:lnSpc>
                <a:spcPct val="150000"/>
              </a:lnSpc>
              <a:spcBef>
                <a:spcPts val="0"/>
              </a:spcBef>
              <a:spcAft>
                <a:spcPts val="0"/>
              </a:spcAft>
              <a:buSzPts val="2800"/>
              <a:buNone/>
            </a:pPr>
            <a:r>
              <a:rPr lang="en"/>
              <a:t>         = Interface Gráfica + Modelo</a:t>
            </a:r>
            <a:endParaRPr/>
          </a:p>
        </p:txBody>
      </p:sp>
      <p:sp>
        <p:nvSpPr>
          <p:cNvPr id="233" name="Google Shape;233;p26"/>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26</a:t>
            </a:fld>
            <a:endParaRPr/>
          </a:p>
        </p:txBody>
      </p:sp>
      <p:pic>
        <p:nvPicPr>
          <p:cNvPr id="234" name="Google Shape;234;p26"/>
          <p:cNvPicPr preferRelativeResize="0"/>
          <p:nvPr/>
        </p:nvPicPr>
        <p:blipFill rotWithShape="1">
          <a:blip r:embed="rId3">
            <a:alphaModFix/>
          </a:blip>
          <a:srcRect/>
          <a:stretch/>
        </p:blipFill>
        <p:spPr>
          <a:xfrm>
            <a:off x="618950" y="1652350"/>
            <a:ext cx="4836895" cy="3163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27</a:t>
            </a:fld>
            <a:endParaRPr/>
          </a:p>
        </p:txBody>
      </p:sp>
      <p:pic>
        <p:nvPicPr>
          <p:cNvPr id="240" name="Google Shape;240;p27"/>
          <p:cNvPicPr preferRelativeResize="0"/>
          <p:nvPr/>
        </p:nvPicPr>
        <p:blipFill rotWithShape="1">
          <a:blip r:embed="rId3">
            <a:alphaModFix/>
          </a:blip>
          <a:srcRect/>
          <a:stretch/>
        </p:blipFill>
        <p:spPr>
          <a:xfrm>
            <a:off x="410558" y="372775"/>
            <a:ext cx="3999619" cy="3094325"/>
          </a:xfrm>
          <a:prstGeom prst="rect">
            <a:avLst/>
          </a:prstGeom>
          <a:noFill/>
          <a:ln w="9525" cap="flat" cmpd="sng">
            <a:solidFill>
              <a:schemeClr val="dk2"/>
            </a:solidFill>
            <a:prstDash val="solid"/>
            <a:round/>
            <a:headEnd type="none" w="sm" len="sm"/>
            <a:tailEnd type="none" w="sm" len="sm"/>
          </a:ln>
        </p:spPr>
      </p:pic>
      <p:cxnSp>
        <p:nvCxnSpPr>
          <p:cNvPr id="241" name="Google Shape;241;p27"/>
          <p:cNvCxnSpPr>
            <a:stCxn id="240" idx="2"/>
          </p:cNvCxnSpPr>
          <p:nvPr/>
        </p:nvCxnSpPr>
        <p:spPr>
          <a:xfrm flipH="1">
            <a:off x="1633668" y="3467100"/>
            <a:ext cx="776700" cy="859500"/>
          </a:xfrm>
          <a:prstGeom prst="straightConnector1">
            <a:avLst/>
          </a:prstGeom>
          <a:noFill/>
          <a:ln w="9525" cap="flat" cmpd="sng">
            <a:solidFill>
              <a:schemeClr val="dk2"/>
            </a:solidFill>
            <a:prstDash val="solid"/>
            <a:round/>
            <a:headEnd type="none" w="sm" len="sm"/>
            <a:tailEnd type="triangle" w="med" len="med"/>
          </a:ln>
        </p:spPr>
      </p:cxnSp>
      <p:sp>
        <p:nvSpPr>
          <p:cNvPr id="242" name="Google Shape;242;p27"/>
          <p:cNvSpPr txBox="1"/>
          <p:nvPr/>
        </p:nvSpPr>
        <p:spPr>
          <a:xfrm>
            <a:off x="949225" y="4481250"/>
            <a:ext cx="12363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Modelo</a:t>
            </a:r>
            <a:endParaRPr sz="1800" b="0" i="0" u="none" strike="noStrike" cap="none">
              <a:solidFill>
                <a:srgbClr val="000000"/>
              </a:solidFill>
              <a:latin typeface="Arial"/>
              <a:ea typeface="Arial"/>
              <a:cs typeface="Arial"/>
              <a:sym typeface="Arial"/>
            </a:endParaRPr>
          </a:p>
        </p:txBody>
      </p:sp>
      <p:cxnSp>
        <p:nvCxnSpPr>
          <p:cNvPr id="243" name="Google Shape;243;p27"/>
          <p:cNvCxnSpPr/>
          <p:nvPr/>
        </p:nvCxnSpPr>
        <p:spPr>
          <a:xfrm>
            <a:off x="2207500" y="792400"/>
            <a:ext cx="3222900" cy="154500"/>
          </a:xfrm>
          <a:prstGeom prst="straightConnector1">
            <a:avLst/>
          </a:prstGeom>
          <a:noFill/>
          <a:ln w="9525" cap="flat" cmpd="sng">
            <a:solidFill>
              <a:schemeClr val="dk2"/>
            </a:solidFill>
            <a:prstDash val="solid"/>
            <a:round/>
            <a:headEnd type="none" w="sm" len="sm"/>
            <a:tailEnd type="triangle" w="med" len="med"/>
          </a:ln>
        </p:spPr>
      </p:cxnSp>
      <p:cxnSp>
        <p:nvCxnSpPr>
          <p:cNvPr id="244" name="Google Shape;244;p27"/>
          <p:cNvCxnSpPr/>
          <p:nvPr/>
        </p:nvCxnSpPr>
        <p:spPr>
          <a:xfrm>
            <a:off x="4083900" y="1542950"/>
            <a:ext cx="1368600" cy="66300"/>
          </a:xfrm>
          <a:prstGeom prst="straightConnector1">
            <a:avLst/>
          </a:prstGeom>
          <a:noFill/>
          <a:ln w="9525" cap="flat" cmpd="sng">
            <a:solidFill>
              <a:schemeClr val="dk2"/>
            </a:solidFill>
            <a:prstDash val="solid"/>
            <a:round/>
            <a:headEnd type="none" w="sm" len="sm"/>
            <a:tailEnd type="triangle" w="med" len="med"/>
          </a:ln>
        </p:spPr>
      </p:cxnSp>
      <p:sp>
        <p:nvSpPr>
          <p:cNvPr id="245" name="Google Shape;245;p27"/>
          <p:cNvSpPr txBox="1"/>
          <p:nvPr/>
        </p:nvSpPr>
        <p:spPr>
          <a:xfrm>
            <a:off x="5533000" y="750375"/>
            <a:ext cx="23940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Interface Gráfica 1</a:t>
            </a:r>
            <a:endParaRPr sz="1800" b="0" i="0" u="none" strike="noStrike" cap="none">
              <a:solidFill>
                <a:srgbClr val="000000"/>
              </a:solidFill>
              <a:latin typeface="Arial"/>
              <a:ea typeface="Arial"/>
              <a:cs typeface="Arial"/>
              <a:sym typeface="Arial"/>
            </a:endParaRPr>
          </a:p>
        </p:txBody>
      </p:sp>
      <p:sp>
        <p:nvSpPr>
          <p:cNvPr id="246" name="Google Shape;246;p27"/>
          <p:cNvSpPr txBox="1"/>
          <p:nvPr/>
        </p:nvSpPr>
        <p:spPr>
          <a:xfrm>
            <a:off x="5533000" y="1436175"/>
            <a:ext cx="23940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Interface Gráfica 2</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Importante</a:t>
            </a:r>
            <a:endParaRPr/>
          </a:p>
        </p:txBody>
      </p:sp>
      <p:sp>
        <p:nvSpPr>
          <p:cNvPr id="252" name="Google Shape;252;p28"/>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28</a:t>
            </a:fld>
            <a:endParaRPr/>
          </a:p>
        </p:txBody>
      </p:sp>
      <p:sp>
        <p:nvSpPr>
          <p:cNvPr id="253" name="Google Shape;253;p28"/>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MVC não foi pensado para aplicações distribuídas; mas para aplicações desktop monolíticas</a:t>
            </a:r>
            <a:endParaRPr sz="2400"/>
          </a:p>
          <a:p>
            <a:pPr marL="457200" lvl="0" indent="-381000" algn="l" rtl="0">
              <a:lnSpc>
                <a:spcPct val="114000"/>
              </a:lnSpc>
              <a:spcBef>
                <a:spcPts val="1000"/>
              </a:spcBef>
              <a:spcAft>
                <a:spcPts val="1000"/>
              </a:spcAft>
              <a:buSzPts val="2400"/>
              <a:buChar char="●"/>
            </a:pPr>
            <a:r>
              <a:rPr lang="en" sz="2400"/>
              <a:t>Exemplo: Microsoft Word, Google Chrome, etc</a:t>
            </a:r>
            <a:endParaRPr sz="2400"/>
          </a:p>
        </p:txBody>
      </p:sp>
      <p:pic>
        <p:nvPicPr>
          <p:cNvPr id="254" name="Google Shape;254;p28"/>
          <p:cNvPicPr preferRelativeResize="0"/>
          <p:nvPr/>
        </p:nvPicPr>
        <p:blipFill rotWithShape="1">
          <a:blip r:embed="rId3">
            <a:alphaModFix/>
          </a:blip>
          <a:srcRect/>
          <a:stretch/>
        </p:blipFill>
        <p:spPr>
          <a:xfrm>
            <a:off x="715351" y="2506375"/>
            <a:ext cx="3456425" cy="2307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MVC nos dias de hoje</a:t>
            </a:r>
            <a:endParaRPr/>
          </a:p>
        </p:txBody>
      </p:sp>
      <p:sp>
        <p:nvSpPr>
          <p:cNvPr id="260" name="Google Shape;260;p29"/>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29</a:t>
            </a:fld>
            <a:endParaRPr/>
          </a:p>
        </p:txBody>
      </p:sp>
      <p:sp>
        <p:nvSpPr>
          <p:cNvPr id="261" name="Google Shape;261;p29"/>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MVC Web</a:t>
            </a:r>
            <a:endParaRPr sz="2400"/>
          </a:p>
          <a:p>
            <a:pPr marL="457200" lvl="0" indent="-381000" algn="l" rtl="0">
              <a:lnSpc>
                <a:spcPct val="114000"/>
              </a:lnSpc>
              <a:spcBef>
                <a:spcPts val="1000"/>
              </a:spcBef>
              <a:spcAft>
                <a:spcPts val="1000"/>
              </a:spcAft>
              <a:buSzPts val="2400"/>
              <a:buChar char="●"/>
            </a:pPr>
            <a:r>
              <a:rPr lang="en" sz="2400"/>
              <a:t>Single Page Applications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3"/>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a:t>
            </a:fld>
            <a:endParaRPr/>
          </a:p>
        </p:txBody>
      </p:sp>
      <p:sp>
        <p:nvSpPr>
          <p:cNvPr id="68" name="Google Shape;68;p3"/>
          <p:cNvSpPr txBox="1">
            <a:spLocks noGrp="1"/>
          </p:cNvSpPr>
          <p:nvPr>
            <p:ph type="body" idx="1"/>
          </p:nvPr>
        </p:nvSpPr>
        <p:spPr>
          <a:xfrm>
            <a:off x="311700" y="8476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Projeto em mais alto nível</a:t>
            </a:r>
            <a:endParaRPr sz="2400"/>
          </a:p>
          <a:p>
            <a:pPr marL="457200" lvl="0" indent="-381000" algn="l" rtl="0">
              <a:lnSpc>
                <a:spcPct val="114000"/>
              </a:lnSpc>
              <a:spcBef>
                <a:spcPts val="1000"/>
              </a:spcBef>
              <a:spcAft>
                <a:spcPts val="0"/>
              </a:spcAft>
              <a:buSzPts val="2400"/>
              <a:buChar char="●"/>
            </a:pPr>
            <a:r>
              <a:rPr lang="en" sz="2400"/>
              <a:t>Foco </a:t>
            </a:r>
            <a:r>
              <a:rPr lang="en" sz="2400" b="1"/>
              <a:t>não</a:t>
            </a:r>
            <a:r>
              <a:rPr lang="en" sz="2400"/>
              <a:t> são mais unidades pequenas (ex.: classes)</a:t>
            </a:r>
            <a:endParaRPr sz="2400"/>
          </a:p>
          <a:p>
            <a:pPr marL="457200" lvl="0" indent="-381000" algn="l" rtl="0">
              <a:lnSpc>
                <a:spcPct val="114000"/>
              </a:lnSpc>
              <a:spcBef>
                <a:spcPts val="1000"/>
              </a:spcBef>
              <a:spcAft>
                <a:spcPts val="0"/>
              </a:spcAft>
              <a:buSzPts val="2400"/>
              <a:buChar char="●"/>
            </a:pPr>
            <a:r>
              <a:rPr lang="en" sz="2400"/>
              <a:t>Mas sim unidades maiores e mais relevantes</a:t>
            </a:r>
            <a:endParaRPr sz="2400"/>
          </a:p>
          <a:p>
            <a:pPr marL="914400" lvl="1" indent="-381000" algn="l" rtl="0">
              <a:lnSpc>
                <a:spcPct val="114000"/>
              </a:lnSpc>
              <a:spcBef>
                <a:spcPts val="1000"/>
              </a:spcBef>
              <a:spcAft>
                <a:spcPts val="1000"/>
              </a:spcAft>
              <a:buSzPts val="2400"/>
              <a:buChar char="○"/>
            </a:pPr>
            <a:r>
              <a:rPr lang="en" sz="2400"/>
              <a:t>Pacotes, módulos, subsistemas, camadas, serviços, ...</a:t>
            </a:r>
            <a:endParaRPr sz="2400"/>
          </a:p>
        </p:txBody>
      </p:sp>
      <p:sp>
        <p:nvSpPr>
          <p:cNvPr id="69" name="Google Shape;69;p3"/>
          <p:cNvSpPr txBox="1"/>
          <p:nvPr/>
        </p:nvSpPr>
        <p:spPr>
          <a:xfrm>
            <a:off x="-681500" y="204750"/>
            <a:ext cx="36246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3708E"/>
                </a:solidFill>
                <a:latin typeface="Archivo"/>
                <a:ea typeface="Archivo"/>
                <a:cs typeface="Archivo"/>
                <a:sym typeface="Archivo"/>
              </a:rPr>
              <a:t>ARQUITETURA</a:t>
            </a:r>
            <a:endParaRPr sz="1600" b="1" i="0" u="none" strike="noStrike" cap="none">
              <a:solidFill>
                <a:srgbClr val="03708E"/>
              </a:solidFill>
              <a:latin typeface="Archivo"/>
              <a:ea typeface="Archivo"/>
              <a:cs typeface="Archivo"/>
              <a:sym typeface="Archivo"/>
            </a:endParaRPr>
          </a:p>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3708E"/>
                </a:solidFill>
                <a:latin typeface="Archivo"/>
                <a:ea typeface="Archivo"/>
                <a:cs typeface="Archivo"/>
                <a:sym typeface="Archivo"/>
              </a:rPr>
              <a:t>DE SOFTWARE</a:t>
            </a:r>
            <a:endParaRPr sz="1600" b="1" i="0" u="none" strike="noStrike" cap="none">
              <a:solidFill>
                <a:srgbClr val="03708E"/>
              </a:solidFill>
              <a:latin typeface="Archivo"/>
              <a:ea typeface="Archivo"/>
              <a:cs typeface="Archivo"/>
              <a:sym typeface="Archivo"/>
            </a:endParaRPr>
          </a:p>
        </p:txBody>
      </p:sp>
      <p:sp>
        <p:nvSpPr>
          <p:cNvPr id="70" name="Google Shape;70;p3"/>
          <p:cNvSpPr txBox="1"/>
          <p:nvPr/>
        </p:nvSpPr>
        <p:spPr>
          <a:xfrm>
            <a:off x="8221800" y="204750"/>
            <a:ext cx="6105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400"/>
              <a:buFont typeface="Arial"/>
              <a:buNone/>
            </a:pPr>
            <a:r>
              <a:rPr lang="en" sz="800" i="1">
                <a:solidFill>
                  <a:srgbClr val="03708E"/>
                </a:solidFill>
                <a:latin typeface="Archivo"/>
                <a:ea typeface="Archivo"/>
                <a:cs typeface="Archivo"/>
                <a:sym typeface="Archivo"/>
              </a:rPr>
              <a:t>AULA 17</a:t>
            </a:r>
            <a:endParaRPr sz="800" i="1">
              <a:solidFill>
                <a:srgbClr val="03708E"/>
              </a:solidFill>
              <a:latin typeface="Archivo"/>
              <a:ea typeface="Archivo"/>
              <a:cs typeface="Archivo"/>
              <a:sym typeface="Archiv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b="1"/>
              <a:t>MVC Web</a:t>
            </a:r>
            <a:endParaRPr sz="3000" b="1">
              <a:solidFill>
                <a:srgbClr val="FF0000"/>
              </a:solidFill>
            </a:endParaRPr>
          </a:p>
        </p:txBody>
      </p:sp>
      <p:sp>
        <p:nvSpPr>
          <p:cNvPr id="267" name="Google Shape;267;p30"/>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MVC Web</a:t>
            </a:r>
            <a:endParaRPr/>
          </a:p>
        </p:txBody>
      </p:sp>
      <p:sp>
        <p:nvSpPr>
          <p:cNvPr id="273" name="Google Shape;273;p31"/>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31</a:t>
            </a:fld>
            <a:endParaRPr/>
          </a:p>
        </p:txBody>
      </p:sp>
      <p:sp>
        <p:nvSpPr>
          <p:cNvPr id="274" name="Google Shape;274;p31"/>
          <p:cNvSpPr txBox="1">
            <a:spLocks noGrp="1"/>
          </p:cNvSpPr>
          <p:nvPr>
            <p:ph type="body" idx="1"/>
          </p:nvPr>
        </p:nvSpPr>
        <p:spPr>
          <a:xfrm>
            <a:off x="235500" y="923875"/>
            <a:ext cx="8853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Adaptação de MVC para Web, ou seja, sistemas distribuídos</a:t>
            </a:r>
            <a:endParaRPr sz="2400"/>
          </a:p>
          <a:p>
            <a:pPr marL="457200" lvl="0" indent="-381000" algn="l" rtl="0">
              <a:lnSpc>
                <a:spcPct val="114000"/>
              </a:lnSpc>
              <a:spcBef>
                <a:spcPts val="1000"/>
              </a:spcBef>
              <a:spcAft>
                <a:spcPts val="1000"/>
              </a:spcAft>
              <a:buSzPts val="2400"/>
              <a:buChar char="●"/>
            </a:pPr>
            <a:r>
              <a:rPr lang="en" sz="2400"/>
              <a:t>Usando frameworks como Ruby on Rails, DJango, Spring, PHP Laravel, etc</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32</a:t>
            </a:fld>
            <a:endParaRPr/>
          </a:p>
        </p:txBody>
      </p:sp>
      <p:pic>
        <p:nvPicPr>
          <p:cNvPr id="280" name="Google Shape;280;p32"/>
          <p:cNvPicPr preferRelativeResize="0"/>
          <p:nvPr/>
        </p:nvPicPr>
        <p:blipFill rotWithShape="1">
          <a:blip r:embed="rId3">
            <a:alphaModFix/>
          </a:blip>
          <a:srcRect/>
          <a:stretch/>
        </p:blipFill>
        <p:spPr>
          <a:xfrm>
            <a:off x="639149" y="372775"/>
            <a:ext cx="5983501" cy="3490375"/>
          </a:xfrm>
          <a:prstGeom prst="rect">
            <a:avLst/>
          </a:prstGeom>
          <a:noFill/>
          <a:ln>
            <a:noFill/>
          </a:ln>
        </p:spPr>
      </p:pic>
      <p:sp>
        <p:nvSpPr>
          <p:cNvPr id="281" name="Google Shape;281;p32"/>
          <p:cNvSpPr/>
          <p:nvPr/>
        </p:nvSpPr>
        <p:spPr>
          <a:xfrm>
            <a:off x="639150" y="224275"/>
            <a:ext cx="1413900" cy="3923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3"/>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33</a:t>
            </a:fld>
            <a:endParaRPr/>
          </a:p>
        </p:txBody>
      </p:sp>
      <p:pic>
        <p:nvPicPr>
          <p:cNvPr id="287" name="Google Shape;287;p33"/>
          <p:cNvPicPr preferRelativeResize="0"/>
          <p:nvPr/>
        </p:nvPicPr>
        <p:blipFill rotWithShape="1">
          <a:blip r:embed="rId3">
            <a:alphaModFix/>
          </a:blip>
          <a:srcRect/>
          <a:stretch/>
        </p:blipFill>
        <p:spPr>
          <a:xfrm>
            <a:off x="639149" y="372775"/>
            <a:ext cx="5983501" cy="3490375"/>
          </a:xfrm>
          <a:prstGeom prst="rect">
            <a:avLst/>
          </a:prstGeom>
          <a:noFill/>
          <a:ln>
            <a:noFill/>
          </a:ln>
        </p:spPr>
      </p:pic>
      <p:sp>
        <p:nvSpPr>
          <p:cNvPr id="288" name="Google Shape;288;p33"/>
          <p:cNvSpPr/>
          <p:nvPr/>
        </p:nvSpPr>
        <p:spPr>
          <a:xfrm>
            <a:off x="2620350" y="1123525"/>
            <a:ext cx="2434800" cy="203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9" name="Google Shape;289;p33"/>
          <p:cNvCxnSpPr/>
          <p:nvPr/>
        </p:nvCxnSpPr>
        <p:spPr>
          <a:xfrm flipH="1">
            <a:off x="2097175" y="2425950"/>
            <a:ext cx="949200" cy="1898400"/>
          </a:xfrm>
          <a:prstGeom prst="straightConnector1">
            <a:avLst/>
          </a:prstGeom>
          <a:noFill/>
          <a:ln w="9525" cap="flat" cmpd="sng">
            <a:solidFill>
              <a:srgbClr val="000000"/>
            </a:solidFill>
            <a:prstDash val="solid"/>
            <a:round/>
            <a:headEnd type="none" w="sm" len="sm"/>
            <a:tailEnd type="triangle" w="med" len="med"/>
          </a:ln>
        </p:spPr>
      </p:cxnSp>
      <p:sp>
        <p:nvSpPr>
          <p:cNvPr id="290" name="Google Shape;290;p33"/>
          <p:cNvSpPr txBox="1"/>
          <p:nvPr/>
        </p:nvSpPr>
        <p:spPr>
          <a:xfrm>
            <a:off x="1236200" y="4260325"/>
            <a:ext cx="35595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Páginas HTML, CSS, JavaScript (o que o usuário vai ver)</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4"/>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34</a:t>
            </a:fld>
            <a:endParaRPr/>
          </a:p>
        </p:txBody>
      </p:sp>
      <p:pic>
        <p:nvPicPr>
          <p:cNvPr id="296" name="Google Shape;296;p34"/>
          <p:cNvPicPr preferRelativeResize="0"/>
          <p:nvPr/>
        </p:nvPicPr>
        <p:blipFill rotWithShape="1">
          <a:blip r:embed="rId3">
            <a:alphaModFix/>
          </a:blip>
          <a:srcRect/>
          <a:stretch/>
        </p:blipFill>
        <p:spPr>
          <a:xfrm>
            <a:off x="639149" y="372775"/>
            <a:ext cx="5983501" cy="3490375"/>
          </a:xfrm>
          <a:prstGeom prst="rect">
            <a:avLst/>
          </a:prstGeom>
          <a:noFill/>
          <a:ln>
            <a:noFill/>
          </a:ln>
        </p:spPr>
      </p:pic>
      <p:sp>
        <p:nvSpPr>
          <p:cNvPr id="297" name="Google Shape;297;p34"/>
          <p:cNvSpPr/>
          <p:nvPr/>
        </p:nvSpPr>
        <p:spPr>
          <a:xfrm>
            <a:off x="2620350" y="1123525"/>
            <a:ext cx="2434800" cy="203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8" name="Google Shape;298;p34"/>
          <p:cNvCxnSpPr/>
          <p:nvPr/>
        </p:nvCxnSpPr>
        <p:spPr>
          <a:xfrm flipH="1">
            <a:off x="2648900" y="2494475"/>
            <a:ext cx="1081800" cy="1722000"/>
          </a:xfrm>
          <a:prstGeom prst="straightConnector1">
            <a:avLst/>
          </a:prstGeom>
          <a:noFill/>
          <a:ln w="9525" cap="flat" cmpd="sng">
            <a:solidFill>
              <a:schemeClr val="dk2"/>
            </a:solidFill>
            <a:prstDash val="solid"/>
            <a:round/>
            <a:headEnd type="none" w="sm" len="sm"/>
            <a:tailEnd type="triangle" w="med" len="med"/>
          </a:ln>
        </p:spPr>
      </p:cxnSp>
      <p:sp>
        <p:nvSpPr>
          <p:cNvPr id="299" name="Google Shape;299;p34"/>
          <p:cNvSpPr txBox="1"/>
          <p:nvPr/>
        </p:nvSpPr>
        <p:spPr>
          <a:xfrm>
            <a:off x="1160000" y="4260325"/>
            <a:ext cx="42834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Recebem dados de entrada e fornecem informações para páginas de saída</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5"/>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35</a:t>
            </a:fld>
            <a:endParaRPr/>
          </a:p>
        </p:txBody>
      </p:sp>
      <p:pic>
        <p:nvPicPr>
          <p:cNvPr id="305" name="Google Shape;305;p35"/>
          <p:cNvPicPr preferRelativeResize="0"/>
          <p:nvPr/>
        </p:nvPicPr>
        <p:blipFill rotWithShape="1">
          <a:blip r:embed="rId3">
            <a:alphaModFix/>
          </a:blip>
          <a:srcRect/>
          <a:stretch/>
        </p:blipFill>
        <p:spPr>
          <a:xfrm>
            <a:off x="639149" y="372775"/>
            <a:ext cx="5983501" cy="3490375"/>
          </a:xfrm>
          <a:prstGeom prst="rect">
            <a:avLst/>
          </a:prstGeom>
          <a:noFill/>
          <a:ln>
            <a:noFill/>
          </a:ln>
        </p:spPr>
      </p:pic>
      <p:cxnSp>
        <p:nvCxnSpPr>
          <p:cNvPr id="306" name="Google Shape;306;p35"/>
          <p:cNvCxnSpPr/>
          <p:nvPr/>
        </p:nvCxnSpPr>
        <p:spPr>
          <a:xfrm flipH="1">
            <a:off x="3258500" y="2418275"/>
            <a:ext cx="1081800" cy="1722000"/>
          </a:xfrm>
          <a:prstGeom prst="straightConnector1">
            <a:avLst/>
          </a:prstGeom>
          <a:noFill/>
          <a:ln w="9525" cap="flat" cmpd="sng">
            <a:solidFill>
              <a:schemeClr val="dk2"/>
            </a:solidFill>
            <a:prstDash val="solid"/>
            <a:round/>
            <a:headEnd type="none" w="sm" len="sm"/>
            <a:tailEnd type="triangle" w="med" len="med"/>
          </a:ln>
        </p:spPr>
      </p:cxnSp>
      <p:sp>
        <p:nvSpPr>
          <p:cNvPr id="307" name="Google Shape;307;p35"/>
          <p:cNvSpPr txBox="1"/>
          <p:nvPr/>
        </p:nvSpPr>
        <p:spPr>
          <a:xfrm>
            <a:off x="1845800" y="4184125"/>
            <a:ext cx="44487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Lógica da aplicação (regras de negócio) e fazem a interface com o banco de dados</a:t>
            </a:r>
            <a:endParaRPr sz="1800" b="0" i="0" u="none" strike="noStrike" cap="none">
              <a:solidFill>
                <a:srgbClr val="000000"/>
              </a:solidFill>
              <a:latin typeface="Arial"/>
              <a:ea typeface="Arial"/>
              <a:cs typeface="Arial"/>
              <a:sym typeface="Arial"/>
            </a:endParaRPr>
          </a:p>
        </p:txBody>
      </p:sp>
      <p:sp>
        <p:nvSpPr>
          <p:cNvPr id="308" name="Google Shape;308;p35"/>
          <p:cNvSpPr/>
          <p:nvPr/>
        </p:nvSpPr>
        <p:spPr>
          <a:xfrm>
            <a:off x="2620350" y="1123525"/>
            <a:ext cx="2434800" cy="203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6"/>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36</a:t>
            </a:fld>
            <a:endParaRPr/>
          </a:p>
        </p:txBody>
      </p:sp>
      <p:pic>
        <p:nvPicPr>
          <p:cNvPr id="314" name="Google Shape;314;p36"/>
          <p:cNvPicPr preferRelativeResize="0"/>
          <p:nvPr/>
        </p:nvPicPr>
        <p:blipFill rotWithShape="1">
          <a:blip r:embed="rId3">
            <a:alphaModFix/>
          </a:blip>
          <a:srcRect/>
          <a:stretch/>
        </p:blipFill>
        <p:spPr>
          <a:xfrm>
            <a:off x="639149" y="372775"/>
            <a:ext cx="5983501" cy="3490375"/>
          </a:xfrm>
          <a:prstGeom prst="rect">
            <a:avLst/>
          </a:prstGeom>
          <a:noFill/>
          <a:ln>
            <a:noFill/>
          </a:ln>
        </p:spPr>
      </p:pic>
      <p:sp>
        <p:nvSpPr>
          <p:cNvPr id="315" name="Google Shape;315;p36"/>
          <p:cNvSpPr/>
          <p:nvPr/>
        </p:nvSpPr>
        <p:spPr>
          <a:xfrm>
            <a:off x="5058750" y="1123525"/>
            <a:ext cx="1718400" cy="1722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MVC Web vs 3 Camadas</a:t>
            </a:r>
            <a:endParaRPr/>
          </a:p>
        </p:txBody>
      </p:sp>
      <p:sp>
        <p:nvSpPr>
          <p:cNvPr id="321" name="Google Shape;321;p37"/>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37</a:t>
            </a:fld>
            <a:endParaRPr/>
          </a:p>
        </p:txBody>
      </p:sp>
      <p:sp>
        <p:nvSpPr>
          <p:cNvPr id="322" name="Google Shape;322;p37"/>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1000"/>
              </a:spcAft>
              <a:buSzPts val="2400"/>
              <a:buChar char="●"/>
            </a:pPr>
            <a:r>
              <a:rPr lang="en" sz="2400"/>
              <a:t>O nome é MVC Web, mas parece com 3 camadas</a:t>
            </a:r>
            <a:endParaRPr sz="2400"/>
          </a:p>
        </p:txBody>
      </p:sp>
      <p:pic>
        <p:nvPicPr>
          <p:cNvPr id="323" name="Google Shape;323;p37"/>
          <p:cNvPicPr preferRelativeResize="0"/>
          <p:nvPr/>
        </p:nvPicPr>
        <p:blipFill rotWithShape="1">
          <a:blip r:embed="rId3">
            <a:alphaModFix/>
          </a:blip>
          <a:srcRect/>
          <a:stretch/>
        </p:blipFill>
        <p:spPr>
          <a:xfrm>
            <a:off x="739532" y="1574325"/>
            <a:ext cx="4968718" cy="2898425"/>
          </a:xfrm>
          <a:prstGeom prst="rect">
            <a:avLst/>
          </a:prstGeom>
          <a:noFill/>
          <a:ln>
            <a:noFill/>
          </a:ln>
        </p:spPr>
      </p:pic>
      <p:sp>
        <p:nvSpPr>
          <p:cNvPr id="324" name="Google Shape;324;p37"/>
          <p:cNvSpPr/>
          <p:nvPr/>
        </p:nvSpPr>
        <p:spPr>
          <a:xfrm rot="-5400000">
            <a:off x="1160375" y="3832875"/>
            <a:ext cx="235500" cy="14001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7"/>
          <p:cNvSpPr txBox="1"/>
          <p:nvPr/>
        </p:nvSpPr>
        <p:spPr>
          <a:xfrm>
            <a:off x="794775" y="4675825"/>
            <a:ext cx="11031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Camada 1</a:t>
            </a:r>
            <a:endParaRPr sz="1400" b="0" i="0" u="none" strike="noStrike" cap="none">
              <a:solidFill>
                <a:srgbClr val="000000"/>
              </a:solidFill>
              <a:latin typeface="Arial"/>
              <a:ea typeface="Arial"/>
              <a:cs typeface="Arial"/>
              <a:sym typeface="Arial"/>
            </a:endParaRPr>
          </a:p>
        </p:txBody>
      </p:sp>
      <p:sp>
        <p:nvSpPr>
          <p:cNvPr id="326" name="Google Shape;326;p37"/>
          <p:cNvSpPr/>
          <p:nvPr/>
        </p:nvSpPr>
        <p:spPr>
          <a:xfrm rot="-5400000">
            <a:off x="3251325" y="2959875"/>
            <a:ext cx="235500" cy="17745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7"/>
          <p:cNvSpPr txBox="1"/>
          <p:nvPr/>
        </p:nvSpPr>
        <p:spPr>
          <a:xfrm>
            <a:off x="2928375" y="3990025"/>
            <a:ext cx="11031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Camada 2</a:t>
            </a:r>
            <a:endParaRPr sz="1400" b="0" i="0" u="none" strike="noStrike" cap="none">
              <a:solidFill>
                <a:srgbClr val="000000"/>
              </a:solidFill>
              <a:latin typeface="Arial"/>
              <a:ea typeface="Arial"/>
              <a:cs typeface="Arial"/>
              <a:sym typeface="Arial"/>
            </a:endParaRPr>
          </a:p>
        </p:txBody>
      </p:sp>
      <p:sp>
        <p:nvSpPr>
          <p:cNvPr id="328" name="Google Shape;328;p37"/>
          <p:cNvSpPr/>
          <p:nvPr/>
        </p:nvSpPr>
        <p:spPr>
          <a:xfrm rot="-5400000">
            <a:off x="5045575" y="2738925"/>
            <a:ext cx="235500" cy="16068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7"/>
          <p:cNvSpPr txBox="1"/>
          <p:nvPr/>
        </p:nvSpPr>
        <p:spPr>
          <a:xfrm>
            <a:off x="4695225" y="3685225"/>
            <a:ext cx="11031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Camada 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txBox="1">
            <a:spLocks noGrp="1"/>
          </p:cNvSpPr>
          <p:nvPr>
            <p:ph type="title"/>
          </p:nvPr>
        </p:nvSpPr>
        <p:spPr>
          <a:xfrm>
            <a:off x="311700" y="1130825"/>
            <a:ext cx="87108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a:t>Exemplo muito simples de um sistema MVC Web</a:t>
            </a:r>
            <a:endParaRPr sz="3000"/>
          </a:p>
          <a:p>
            <a:pPr marL="0" lvl="0" indent="0" algn="ctr" rtl="0">
              <a:lnSpc>
                <a:spcPct val="115000"/>
              </a:lnSpc>
              <a:spcBef>
                <a:spcPts val="0"/>
              </a:spcBef>
              <a:spcAft>
                <a:spcPts val="0"/>
              </a:spcAft>
              <a:buSzPts val="2800"/>
              <a:buNone/>
            </a:pPr>
            <a:endParaRPr sz="3000"/>
          </a:p>
          <a:p>
            <a:pPr marL="0" lvl="0" indent="0" algn="ctr" rtl="0">
              <a:lnSpc>
                <a:spcPct val="115000"/>
              </a:lnSpc>
              <a:spcBef>
                <a:spcPts val="0"/>
              </a:spcBef>
              <a:spcAft>
                <a:spcPts val="0"/>
              </a:spcAft>
              <a:buSzPts val="2800"/>
              <a:buNone/>
            </a:pPr>
            <a:r>
              <a:rPr lang="en" sz="2400" u="sng">
                <a:solidFill>
                  <a:schemeClr val="hlink"/>
                </a:solidFill>
                <a:hlinkClick r:id="rId3"/>
              </a:rPr>
              <a:t>https://replit.com/@engsoftmoderna/ExemploArquiteturaMVC</a:t>
            </a:r>
            <a:endParaRPr sz="2400"/>
          </a:p>
        </p:txBody>
      </p:sp>
      <p:sp>
        <p:nvSpPr>
          <p:cNvPr id="335" name="Google Shape;335;p38"/>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38</a:t>
            </a:fld>
            <a:endParaRPr/>
          </a:p>
        </p:txBody>
      </p:sp>
      <p:sp>
        <p:nvSpPr>
          <p:cNvPr id="336" name="Google Shape;336;p38"/>
          <p:cNvSpPr txBox="1"/>
          <p:nvPr/>
        </p:nvSpPr>
        <p:spPr>
          <a:xfrm>
            <a:off x="988475" y="3526625"/>
            <a:ext cx="6695100" cy="846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 sz="2000" b="0" i="0" u="none" strike="noStrike" cap="none">
                <a:solidFill>
                  <a:schemeClr val="dk2"/>
                </a:solidFill>
                <a:latin typeface="Arial"/>
                <a:ea typeface="Arial"/>
                <a:cs typeface="Arial"/>
                <a:sym typeface="Arial"/>
              </a:rPr>
              <a:t>Este exemplo não usa nenhum framework e possui uma interface Web muito simples, tudo por motivos didáticos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Controlador</a:t>
            </a:r>
            <a:endParaRPr/>
          </a:p>
        </p:txBody>
      </p:sp>
      <p:sp>
        <p:nvSpPr>
          <p:cNvPr id="342" name="Google Shape;342;p39"/>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39</a:t>
            </a:fld>
            <a:endParaRPr/>
          </a:p>
        </p:txBody>
      </p:sp>
      <p:sp>
        <p:nvSpPr>
          <p:cNvPr id="343" name="Google Shape;343;p39"/>
          <p:cNvSpPr txBox="1"/>
          <p:nvPr/>
        </p:nvSpPr>
        <p:spPr>
          <a:xfrm>
            <a:off x="845100" y="1098675"/>
            <a:ext cx="5775600" cy="3232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public class ControladorPesquisaLivros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public void start()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get("/", (req, res) -&gt; {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r>
              <a:rPr lang="en" sz="1800" b="1" i="0" u="none" strike="noStrike" cap="none">
                <a:solidFill>
                  <a:srgbClr val="FF0000"/>
                </a:solidFill>
                <a:latin typeface="Courier New"/>
                <a:ea typeface="Courier New"/>
                <a:cs typeface="Courier New"/>
                <a:sym typeface="Courier New"/>
              </a:rPr>
              <a:t>res.redirect("index.html");</a:t>
            </a:r>
            <a:endParaRPr sz="1800" b="1" i="0" u="none" strike="noStrike" cap="none">
              <a:solidFill>
                <a:srgbClr val="FF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return null;</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a:t>
            </a:r>
            <a:endParaRPr sz="18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4"/>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a:t>
            </a:fld>
            <a:endParaRPr/>
          </a:p>
        </p:txBody>
      </p:sp>
      <p:sp>
        <p:nvSpPr>
          <p:cNvPr id="76" name="Google Shape;76;p4"/>
          <p:cNvSpPr txBox="1">
            <a:spLocks noGrp="1"/>
          </p:cNvSpPr>
          <p:nvPr>
            <p:ph type="body" idx="1"/>
          </p:nvPr>
        </p:nvSpPr>
        <p:spPr>
          <a:xfrm>
            <a:off x="311700" y="8476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Modelos pré-definidos para arquiteturas de software</a:t>
            </a:r>
            <a:endParaRPr sz="2400"/>
          </a:p>
          <a:p>
            <a:pPr marL="457200" lvl="0" indent="-381000" algn="l" rtl="0">
              <a:lnSpc>
                <a:spcPct val="114000"/>
              </a:lnSpc>
              <a:spcBef>
                <a:spcPts val="1000"/>
              </a:spcBef>
              <a:spcAft>
                <a:spcPts val="0"/>
              </a:spcAft>
              <a:buSzPts val="2400"/>
              <a:buChar char="●"/>
            </a:pPr>
            <a:r>
              <a:rPr lang="en" sz="2400"/>
              <a:t>Vamos estudar: </a:t>
            </a:r>
            <a:endParaRPr sz="2400"/>
          </a:p>
          <a:p>
            <a:pPr marL="914400" lvl="1" indent="-381000" algn="l" rtl="0">
              <a:lnSpc>
                <a:spcPct val="114000"/>
              </a:lnSpc>
              <a:spcBef>
                <a:spcPts val="1000"/>
              </a:spcBef>
              <a:spcAft>
                <a:spcPts val="0"/>
              </a:spcAft>
              <a:buSzPts val="2400"/>
              <a:buChar char="○"/>
            </a:pPr>
            <a:r>
              <a:rPr lang="en" sz="2400"/>
              <a:t>Camadas (duas e três camadas) </a:t>
            </a:r>
            <a:endParaRPr sz="2400"/>
          </a:p>
          <a:p>
            <a:pPr marL="914400" lvl="1" indent="-381000" algn="l" rtl="0">
              <a:lnSpc>
                <a:spcPct val="114000"/>
              </a:lnSpc>
              <a:spcBef>
                <a:spcPts val="1000"/>
              </a:spcBef>
              <a:spcAft>
                <a:spcPts val="0"/>
              </a:spcAft>
              <a:buSzPts val="2400"/>
              <a:buChar char="○"/>
            </a:pPr>
            <a:r>
              <a:rPr lang="en" sz="2400"/>
              <a:t>Model-View-Controller (MVC) </a:t>
            </a:r>
            <a:endParaRPr sz="2400"/>
          </a:p>
          <a:p>
            <a:pPr marL="914400" lvl="1" indent="-381000" algn="l" rtl="0">
              <a:lnSpc>
                <a:spcPct val="114000"/>
              </a:lnSpc>
              <a:spcBef>
                <a:spcPts val="1000"/>
              </a:spcBef>
              <a:spcAft>
                <a:spcPts val="0"/>
              </a:spcAft>
              <a:buSzPts val="2400"/>
              <a:buChar char="○"/>
            </a:pPr>
            <a:r>
              <a:rPr lang="en" sz="2400"/>
              <a:t>Microsserviços </a:t>
            </a:r>
            <a:endParaRPr sz="2400"/>
          </a:p>
          <a:p>
            <a:pPr marL="914400" lvl="1" indent="-381000" algn="l" rtl="0">
              <a:lnSpc>
                <a:spcPct val="114000"/>
              </a:lnSpc>
              <a:spcBef>
                <a:spcPts val="1000"/>
              </a:spcBef>
              <a:spcAft>
                <a:spcPts val="0"/>
              </a:spcAft>
              <a:buSzPts val="2400"/>
              <a:buChar char="○"/>
            </a:pPr>
            <a:r>
              <a:rPr lang="en" sz="2400"/>
              <a:t>Orientada a Mensagens</a:t>
            </a:r>
            <a:endParaRPr sz="2400"/>
          </a:p>
          <a:p>
            <a:pPr marL="914400" lvl="1" indent="-381000" algn="l" rtl="0">
              <a:lnSpc>
                <a:spcPct val="114000"/>
              </a:lnSpc>
              <a:spcBef>
                <a:spcPts val="1000"/>
              </a:spcBef>
              <a:spcAft>
                <a:spcPts val="1000"/>
              </a:spcAft>
              <a:buSzPts val="2400"/>
              <a:buChar char="○"/>
            </a:pPr>
            <a:r>
              <a:rPr lang="en" sz="2400"/>
              <a:t>Publish/Subscribe</a:t>
            </a:r>
            <a:endParaRPr sz="2400"/>
          </a:p>
        </p:txBody>
      </p:sp>
      <p:sp>
        <p:nvSpPr>
          <p:cNvPr id="77" name="Google Shape;77;p4"/>
          <p:cNvSpPr txBox="1"/>
          <p:nvPr/>
        </p:nvSpPr>
        <p:spPr>
          <a:xfrm>
            <a:off x="-681500" y="204750"/>
            <a:ext cx="36246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3708E"/>
                </a:solidFill>
                <a:latin typeface="Archivo"/>
                <a:ea typeface="Archivo"/>
                <a:cs typeface="Archivo"/>
                <a:sym typeface="Archivo"/>
              </a:rPr>
              <a:t>PADRÕES DE</a:t>
            </a:r>
            <a:endParaRPr sz="1600" b="1" i="0" u="none" strike="noStrike" cap="none">
              <a:solidFill>
                <a:srgbClr val="03708E"/>
              </a:solidFill>
              <a:latin typeface="Archivo"/>
              <a:ea typeface="Archivo"/>
              <a:cs typeface="Archivo"/>
              <a:sym typeface="Archivo"/>
            </a:endParaRPr>
          </a:p>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3708E"/>
                </a:solidFill>
                <a:latin typeface="Archivo"/>
                <a:ea typeface="Archivo"/>
                <a:cs typeface="Archivo"/>
                <a:sym typeface="Archivo"/>
              </a:rPr>
              <a:t>ARQUITETURA</a:t>
            </a:r>
            <a:endParaRPr sz="1600" b="1" i="0" u="none" strike="noStrike" cap="none">
              <a:solidFill>
                <a:srgbClr val="03708E"/>
              </a:solidFill>
              <a:latin typeface="Archivo"/>
              <a:ea typeface="Archivo"/>
              <a:cs typeface="Archivo"/>
              <a:sym typeface="Archiv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Browser</a:t>
            </a:r>
            <a:endParaRPr/>
          </a:p>
        </p:txBody>
      </p:sp>
      <p:sp>
        <p:nvSpPr>
          <p:cNvPr id="349" name="Google Shape;349;p40"/>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40</a:t>
            </a:fld>
            <a:endParaRPr/>
          </a:p>
        </p:txBody>
      </p:sp>
      <p:pic>
        <p:nvPicPr>
          <p:cNvPr id="350" name="Google Shape;350;p40"/>
          <p:cNvPicPr preferRelativeResize="0"/>
          <p:nvPr/>
        </p:nvPicPr>
        <p:blipFill rotWithShape="1">
          <a:blip r:embed="rId3">
            <a:alphaModFix/>
          </a:blip>
          <a:srcRect/>
          <a:stretch/>
        </p:blipFill>
        <p:spPr>
          <a:xfrm>
            <a:off x="1450426" y="1427675"/>
            <a:ext cx="4874625" cy="2655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1"/>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Controlador</a:t>
            </a:r>
            <a:endParaRPr/>
          </a:p>
        </p:txBody>
      </p:sp>
      <p:sp>
        <p:nvSpPr>
          <p:cNvPr id="356" name="Google Shape;356;p41"/>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41</a:t>
            </a:fld>
            <a:endParaRPr/>
          </a:p>
        </p:txBody>
      </p:sp>
      <p:sp>
        <p:nvSpPr>
          <p:cNvPr id="357" name="Google Shape;357;p41"/>
          <p:cNvSpPr txBox="1"/>
          <p:nvPr/>
        </p:nvSpPr>
        <p:spPr>
          <a:xfrm>
            <a:off x="464100" y="717675"/>
            <a:ext cx="8271600" cy="4340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public class ControladorPesquisaLivros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ServicoPesquisaLivros pesq;</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PaginaDadosLivro pagina;</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public void start()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get("/pesquisa", (req, res) -&gt; {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String autor = req.queryParams("autor");</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Livro livro = </a:t>
            </a:r>
            <a:r>
              <a:rPr lang="en" sz="1800" b="1" i="0" u="none" strike="noStrike" cap="none">
                <a:solidFill>
                  <a:srgbClr val="FF0000"/>
                </a:solidFill>
                <a:latin typeface="Courier New"/>
                <a:ea typeface="Courier New"/>
                <a:cs typeface="Courier New"/>
                <a:sym typeface="Courier New"/>
              </a:rPr>
              <a:t>pesq.pesquisaPorAutor(autor);</a:t>
            </a:r>
            <a:endParaRPr sz="1800" b="1" i="0" u="none" strike="noStrike" cap="none">
              <a:solidFill>
                <a:srgbClr val="FF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return pagina.exibeLivro(livro.getTitulo(),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livro.getAutor(), livro.getISBN());</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a:t>
            </a:r>
            <a:endParaRPr sz="18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2"/>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Modelo</a:t>
            </a:r>
            <a:endParaRPr/>
          </a:p>
        </p:txBody>
      </p:sp>
      <p:sp>
        <p:nvSpPr>
          <p:cNvPr id="363" name="Google Shape;363;p42"/>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42</a:t>
            </a:fld>
            <a:endParaRPr/>
          </a:p>
        </p:txBody>
      </p:sp>
      <p:sp>
        <p:nvSpPr>
          <p:cNvPr id="364" name="Google Shape;364;p42"/>
          <p:cNvSpPr txBox="1"/>
          <p:nvPr/>
        </p:nvSpPr>
        <p:spPr>
          <a:xfrm>
            <a:off x="464100" y="717675"/>
            <a:ext cx="8271600" cy="437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public class ServicoPesquisaLivros {</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public Livro pesquisaPorAutor(String autor) {</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try(Connection con = DriverManager.getConnection(...)) {</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String query = "select * from livros where autor = ?"; </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PreparedStatement stmt = con.prepareStatement(query);</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stmt.setString(1, autor);</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ResultSet rs = stmt.executeQuery();</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String isbn = rs.getString("isbn");</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String titulo = rs.getString("titulo");</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a:t>
            </a:r>
            <a:r>
              <a:rPr lang="en" sz="1600" b="1" i="0" u="none" strike="noStrike" cap="none">
                <a:solidFill>
                  <a:srgbClr val="FF0000"/>
                </a:solidFill>
                <a:latin typeface="Courier New"/>
                <a:ea typeface="Courier New"/>
                <a:cs typeface="Courier New"/>
                <a:sym typeface="Courier New"/>
              </a:rPr>
              <a:t>return new Livro(isbn, autor, titulo);</a:t>
            </a:r>
            <a:endParaRPr sz="1600" b="1" i="0" u="none" strike="noStrike" cap="none">
              <a:solidFill>
                <a:srgbClr val="FF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 catch (SQLException e) {</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System.out.println(e.getMessage());</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return null;</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 </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  }       </a:t>
            </a:r>
            <a:endParaRPr sz="16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ourier New"/>
                <a:ea typeface="Courier New"/>
                <a:cs typeface="Courier New"/>
                <a:sym typeface="Courier New"/>
              </a:rPr>
              <a:t>}</a:t>
            </a:r>
            <a:endParaRPr sz="16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Controlador</a:t>
            </a:r>
            <a:endParaRPr/>
          </a:p>
        </p:txBody>
      </p:sp>
      <p:sp>
        <p:nvSpPr>
          <p:cNvPr id="370" name="Google Shape;370;p43"/>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43</a:t>
            </a:fld>
            <a:endParaRPr/>
          </a:p>
        </p:txBody>
      </p:sp>
      <p:sp>
        <p:nvSpPr>
          <p:cNvPr id="371" name="Google Shape;371;p43"/>
          <p:cNvSpPr txBox="1"/>
          <p:nvPr/>
        </p:nvSpPr>
        <p:spPr>
          <a:xfrm>
            <a:off x="464100" y="717675"/>
            <a:ext cx="8271600" cy="4340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public class ControladorPesquisaLivros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ServicoPesquisaLivros pesq;</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PaginaDadosLivro pagina;</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public void start()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get("/pesquisa", (req, res) -&gt; {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String autor = req.queryParams("autor");</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Livro livro = pesq.pesquisaPorAutor(autor);</a:t>
            </a:r>
            <a:endParaRPr sz="1800" b="1" i="0" u="none" strike="noStrike" cap="none">
              <a:solidFill>
                <a:srgbClr val="FF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return </a:t>
            </a:r>
            <a:r>
              <a:rPr lang="en" sz="1800" b="1" i="0" u="none" strike="noStrike" cap="none">
                <a:solidFill>
                  <a:srgbClr val="FF0000"/>
                </a:solidFill>
                <a:latin typeface="Courier New"/>
                <a:ea typeface="Courier New"/>
                <a:cs typeface="Courier New"/>
                <a:sym typeface="Courier New"/>
              </a:rPr>
              <a:t>pagina.exibeLivro(livro.getTitulo(), </a:t>
            </a:r>
            <a:endParaRPr sz="1800" b="1" i="0" u="none" strike="noStrike" cap="none">
              <a:solidFill>
                <a:srgbClr val="FF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0000"/>
                </a:solidFill>
                <a:latin typeface="Courier New"/>
                <a:ea typeface="Courier New"/>
                <a:cs typeface="Courier New"/>
                <a:sym typeface="Courier New"/>
              </a:rPr>
              <a:t>                       livro.getAutor(), livro.getISBN())</a:t>
            </a:r>
            <a:r>
              <a:rPr lang="en" sz="1800" b="0" i="0" u="none" strike="noStrike" cap="none">
                <a:solidFill>
                  <a:srgbClr val="000000"/>
                </a:solidFill>
                <a:latin typeface="Courier New"/>
                <a:ea typeface="Courier New"/>
                <a:cs typeface="Courier New"/>
                <a:sym typeface="Courier New"/>
              </a:rPr>
              <a:t>;</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  }</a:t>
            </a: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ourier New"/>
                <a:ea typeface="Courier New"/>
                <a:cs typeface="Courier New"/>
                <a:sym typeface="Courier New"/>
              </a:rPr>
              <a:t>}</a:t>
            </a:r>
            <a:endParaRPr sz="18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Visão</a:t>
            </a:r>
            <a:endParaRPr/>
          </a:p>
        </p:txBody>
      </p:sp>
      <p:sp>
        <p:nvSpPr>
          <p:cNvPr id="377" name="Google Shape;377;p44"/>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44</a:t>
            </a:fld>
            <a:endParaRPr/>
          </a:p>
        </p:txBody>
      </p:sp>
      <p:sp>
        <p:nvSpPr>
          <p:cNvPr id="378" name="Google Shape;378;p44"/>
          <p:cNvSpPr txBox="1"/>
          <p:nvPr/>
        </p:nvSpPr>
        <p:spPr>
          <a:xfrm>
            <a:off x="464100" y="1098675"/>
            <a:ext cx="8462700" cy="2955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urier New"/>
                <a:ea typeface="Courier New"/>
                <a:cs typeface="Courier New"/>
                <a:sym typeface="Courier New"/>
              </a:rPr>
              <a:t>public class PaginaDadosLivro {</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urier New"/>
                <a:ea typeface="Courier New"/>
                <a:cs typeface="Courier New"/>
                <a:sym typeface="Courier New"/>
              </a:rPr>
              <a:t>  public String exibeLivro(String titulo, String autor, String isbn) {</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urier New"/>
                <a:ea typeface="Courier New"/>
                <a:cs typeface="Courier New"/>
                <a:sym typeface="Courier New"/>
              </a:rPr>
              <a:t>    String res = "&lt;h4&gt; Dados do Livro Pesquisado &lt;/h4&gt;";</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urier New"/>
                <a:ea typeface="Courier New"/>
                <a:cs typeface="Courier New"/>
                <a:sym typeface="Courier New"/>
              </a:rPr>
              <a:t>    res += "&lt;ul&gt;";</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urier New"/>
                <a:ea typeface="Courier New"/>
                <a:cs typeface="Courier New"/>
                <a:sym typeface="Courier New"/>
              </a:rPr>
              <a:t>    res += "&lt;li&gt; Título: " + titulo + " &lt;/li&gt;";</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urier New"/>
                <a:ea typeface="Courier New"/>
                <a:cs typeface="Courier New"/>
                <a:sym typeface="Courier New"/>
              </a:rPr>
              <a:t>    res += "&lt;li&gt; Autor: " + autor + " &lt;/li&gt;";</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urier New"/>
                <a:ea typeface="Courier New"/>
                <a:cs typeface="Courier New"/>
                <a:sym typeface="Courier New"/>
              </a:rPr>
              <a:t>    res += "&lt;li&gt; ISBN: " + isbn + " &lt;/li&gt;";</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urier New"/>
                <a:ea typeface="Courier New"/>
                <a:cs typeface="Courier New"/>
                <a:sym typeface="Courier New"/>
              </a:rPr>
              <a:t>    res += "&lt;/ul&gt;";</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urier New"/>
                <a:ea typeface="Courier New"/>
                <a:cs typeface="Courier New"/>
                <a:sym typeface="Courier New"/>
              </a:rPr>
              <a:t>    return res;</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urier New"/>
                <a:ea typeface="Courier New"/>
                <a:cs typeface="Courier New"/>
                <a:sym typeface="Courier New"/>
              </a:rPr>
              <a:t>  }</a:t>
            </a:r>
            <a:endParaRPr sz="15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Courier New"/>
                <a:ea typeface="Courier New"/>
                <a:cs typeface="Courier New"/>
                <a:sym typeface="Courier New"/>
              </a:rPr>
              <a:t>}  </a:t>
            </a:r>
            <a:endParaRPr sz="15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Browser</a:t>
            </a:r>
            <a:endParaRPr/>
          </a:p>
        </p:txBody>
      </p:sp>
      <p:sp>
        <p:nvSpPr>
          <p:cNvPr id="384" name="Google Shape;384;p45"/>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45</a:t>
            </a:fld>
            <a:endParaRPr/>
          </a:p>
        </p:txBody>
      </p:sp>
      <p:pic>
        <p:nvPicPr>
          <p:cNvPr id="385" name="Google Shape;385;p45"/>
          <p:cNvPicPr preferRelativeResize="0"/>
          <p:nvPr/>
        </p:nvPicPr>
        <p:blipFill rotWithShape="1">
          <a:blip r:embed="rId3">
            <a:alphaModFix/>
          </a:blip>
          <a:srcRect/>
          <a:stretch/>
        </p:blipFill>
        <p:spPr>
          <a:xfrm>
            <a:off x="1097933" y="1276400"/>
            <a:ext cx="3076575" cy="15430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6"/>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46</a:t>
            </a:fld>
            <a:endParaRPr/>
          </a:p>
        </p:txBody>
      </p:sp>
      <p:pic>
        <p:nvPicPr>
          <p:cNvPr id="391" name="Google Shape;391;p46"/>
          <p:cNvPicPr preferRelativeResize="0"/>
          <p:nvPr/>
        </p:nvPicPr>
        <p:blipFill rotWithShape="1">
          <a:blip r:embed="rId3">
            <a:alphaModFix/>
          </a:blip>
          <a:srcRect/>
          <a:stretch/>
        </p:blipFill>
        <p:spPr>
          <a:xfrm>
            <a:off x="609375" y="304800"/>
            <a:ext cx="8129957" cy="435841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7"/>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b="1"/>
              <a:t>Single Page Applications (SPAs)</a:t>
            </a:r>
            <a:endParaRPr sz="3000" b="1">
              <a:solidFill>
                <a:srgbClr val="FF0000"/>
              </a:solidFill>
            </a:endParaRPr>
          </a:p>
        </p:txBody>
      </p:sp>
      <p:sp>
        <p:nvSpPr>
          <p:cNvPr id="397" name="Google Shape;397;p47"/>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8"/>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Aplicações Web Tradicionais</a:t>
            </a:r>
            <a:endParaRPr/>
          </a:p>
        </p:txBody>
      </p:sp>
      <p:sp>
        <p:nvSpPr>
          <p:cNvPr id="403" name="Google Shape;403;p48"/>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48</a:t>
            </a:fld>
            <a:endParaRPr/>
          </a:p>
        </p:txBody>
      </p:sp>
      <p:sp>
        <p:nvSpPr>
          <p:cNvPr id="404" name="Google Shape;404;p48"/>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Modelo request-response:</a:t>
            </a:r>
            <a:endParaRPr sz="2400"/>
          </a:p>
          <a:p>
            <a:pPr marL="914400" lvl="1" indent="-381000" algn="l" rtl="0">
              <a:lnSpc>
                <a:spcPct val="114000"/>
              </a:lnSpc>
              <a:spcBef>
                <a:spcPts val="1000"/>
              </a:spcBef>
              <a:spcAft>
                <a:spcPts val="0"/>
              </a:spcAft>
              <a:buSzPts val="2400"/>
              <a:buChar char="○"/>
            </a:pPr>
            <a:r>
              <a:rPr lang="en" sz="2400"/>
              <a:t>Cliente requisita uma página ao servidor </a:t>
            </a:r>
            <a:r>
              <a:rPr lang="en" sz="2000"/>
              <a:t>(request)</a:t>
            </a:r>
            <a:endParaRPr sz="2000"/>
          </a:p>
          <a:p>
            <a:pPr marL="914400" lvl="1" indent="-381000" algn="l" rtl="0">
              <a:lnSpc>
                <a:spcPct val="114000"/>
              </a:lnSpc>
              <a:spcBef>
                <a:spcPts val="1000"/>
              </a:spcBef>
              <a:spcAft>
                <a:spcPts val="0"/>
              </a:spcAft>
              <a:buSzPts val="2400"/>
              <a:buChar char="○"/>
            </a:pPr>
            <a:r>
              <a:rPr lang="en" sz="2400"/>
              <a:t>Servidor envia página e cliente a exibe </a:t>
            </a:r>
            <a:r>
              <a:rPr lang="en" sz="2000"/>
              <a:t>(response)</a:t>
            </a:r>
            <a:endParaRPr sz="2000"/>
          </a:p>
          <a:p>
            <a:pPr marL="914400" lvl="1" indent="-381000" algn="l" rtl="0">
              <a:lnSpc>
                <a:spcPct val="114000"/>
              </a:lnSpc>
              <a:spcBef>
                <a:spcPts val="1000"/>
              </a:spcBef>
              <a:spcAft>
                <a:spcPts val="0"/>
              </a:spcAft>
              <a:buSzPts val="2400"/>
              <a:buChar char="○"/>
            </a:pPr>
            <a:r>
              <a:rPr lang="en" sz="2400"/>
              <a:t>Cliente solicita nova página </a:t>
            </a:r>
            <a:r>
              <a:rPr lang="en" sz="2000"/>
              <a:t>(request)</a:t>
            </a:r>
            <a:endParaRPr sz="2000"/>
          </a:p>
          <a:p>
            <a:pPr marL="914400" lvl="1" indent="-381000" algn="l" rtl="0">
              <a:lnSpc>
                <a:spcPct val="114000"/>
              </a:lnSpc>
              <a:spcBef>
                <a:spcPts val="1000"/>
              </a:spcBef>
              <a:spcAft>
                <a:spcPts val="0"/>
              </a:spcAft>
              <a:buSzPts val="2400"/>
              <a:buChar char="○"/>
            </a:pPr>
            <a:r>
              <a:rPr lang="en" sz="2400"/>
              <a:t>etc</a:t>
            </a:r>
            <a:endParaRPr sz="2400"/>
          </a:p>
          <a:p>
            <a:pPr marL="457200" lvl="0" indent="-381000" algn="l" rtl="0">
              <a:lnSpc>
                <a:spcPct val="114000"/>
              </a:lnSpc>
              <a:spcBef>
                <a:spcPts val="1000"/>
              </a:spcBef>
              <a:spcAft>
                <a:spcPts val="0"/>
              </a:spcAft>
              <a:buSzPts val="2400"/>
              <a:buChar char="●"/>
            </a:pPr>
            <a:r>
              <a:rPr lang="en" sz="2400"/>
              <a:t>Problema: interface menos responsivas, </a:t>
            </a:r>
            <a:endParaRPr sz="2400"/>
          </a:p>
          <a:p>
            <a:pPr marL="457200" lvl="0" indent="0" algn="l" rtl="0">
              <a:lnSpc>
                <a:spcPct val="114000"/>
              </a:lnSpc>
              <a:spcBef>
                <a:spcPts val="0"/>
              </a:spcBef>
              <a:spcAft>
                <a:spcPts val="0"/>
              </a:spcAft>
              <a:buSzPts val="1800"/>
              <a:buNone/>
            </a:pPr>
            <a:r>
              <a:rPr lang="en" sz="2400"/>
              <a:t>mais lentas, etc</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9"/>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Single Page Applications</a:t>
            </a:r>
            <a:endParaRPr/>
          </a:p>
        </p:txBody>
      </p:sp>
      <p:sp>
        <p:nvSpPr>
          <p:cNvPr id="410" name="Google Shape;410;p49"/>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49</a:t>
            </a:fld>
            <a:endParaRPr/>
          </a:p>
        </p:txBody>
      </p:sp>
      <p:sp>
        <p:nvSpPr>
          <p:cNvPr id="411" name="Google Shape;411;p49"/>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Aplicação que roda no browser, mas que é mais independente do servidor e "menos burra"</a:t>
            </a:r>
            <a:endParaRPr sz="2400"/>
          </a:p>
          <a:p>
            <a:pPr marL="457200" lvl="0" indent="-381000" algn="l" rtl="0">
              <a:lnSpc>
                <a:spcPct val="114000"/>
              </a:lnSpc>
              <a:spcBef>
                <a:spcPts val="1000"/>
              </a:spcBef>
              <a:spcAft>
                <a:spcPts val="0"/>
              </a:spcAft>
              <a:buSzPts val="2400"/>
              <a:buChar char="●"/>
            </a:pPr>
            <a:r>
              <a:rPr lang="en" sz="2400"/>
              <a:t>"Menos burra": manipula sua própria interface e armazena os seus dados</a:t>
            </a:r>
            <a:endParaRPr sz="2400"/>
          </a:p>
          <a:p>
            <a:pPr marL="457200" lvl="0" indent="-381000" algn="l" rtl="0">
              <a:lnSpc>
                <a:spcPct val="114000"/>
              </a:lnSpc>
              <a:spcBef>
                <a:spcPts val="1000"/>
              </a:spcBef>
              <a:spcAft>
                <a:spcPts val="0"/>
              </a:spcAft>
              <a:buSzPts val="2400"/>
              <a:buChar char="●"/>
            </a:pPr>
            <a:r>
              <a:rPr lang="en" sz="2400"/>
              <a:t>Mas pode acessar o servidor para buscar mais dados</a:t>
            </a:r>
            <a:endParaRPr sz="2400"/>
          </a:p>
          <a:p>
            <a:pPr marL="457200" lvl="0" indent="-381000" algn="l" rtl="0">
              <a:lnSpc>
                <a:spcPct val="114000"/>
              </a:lnSpc>
              <a:spcBef>
                <a:spcPts val="1000"/>
              </a:spcBef>
              <a:spcAft>
                <a:spcPts val="0"/>
              </a:spcAft>
              <a:buSzPts val="2400"/>
              <a:buChar char="●"/>
            </a:pPr>
            <a:r>
              <a:rPr lang="en" sz="2400"/>
              <a:t>Exemplo: GMail, Google Docs, Facebook, Figma, etc</a:t>
            </a:r>
            <a:endParaRPr sz="2400"/>
          </a:p>
          <a:p>
            <a:pPr marL="457200" lvl="0" indent="-381000" algn="l" rtl="0">
              <a:lnSpc>
                <a:spcPct val="114000"/>
              </a:lnSpc>
              <a:spcBef>
                <a:spcPts val="1000"/>
              </a:spcBef>
              <a:spcAft>
                <a:spcPts val="1000"/>
              </a:spcAft>
              <a:buSzPts val="2400"/>
              <a:buChar char="●"/>
            </a:pPr>
            <a:r>
              <a:rPr lang="en" sz="2400"/>
              <a:t>Implementadas em JavaScript</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64100" y="17404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2800"/>
              <a:buNone/>
            </a:pPr>
            <a:r>
              <a:rPr lang="en" sz="3000">
                <a:solidFill>
                  <a:srgbClr val="000000"/>
                </a:solidFill>
              </a:rPr>
              <a:t>Sobre a importância de Arquitetura de Software</a:t>
            </a:r>
            <a:endParaRPr sz="3000">
              <a:solidFill>
                <a:srgbClr val="000000"/>
              </a:solidFill>
            </a:endParaRPr>
          </a:p>
        </p:txBody>
      </p:sp>
      <p:sp>
        <p:nvSpPr>
          <p:cNvPr id="83" name="Google Shape;83;p5"/>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a:t>
            </a:fld>
            <a:endParaRPr/>
          </a:p>
        </p:txBody>
      </p:sp>
      <p:sp>
        <p:nvSpPr>
          <p:cNvPr id="84" name="Google Shape;84;p5"/>
          <p:cNvSpPr txBox="1"/>
          <p:nvPr/>
        </p:nvSpPr>
        <p:spPr>
          <a:xfrm>
            <a:off x="-681500" y="204750"/>
            <a:ext cx="48072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3708E"/>
                </a:solidFill>
                <a:latin typeface="Archivo"/>
                <a:ea typeface="Archivo"/>
                <a:cs typeface="Archivo"/>
                <a:sym typeface="Archivo"/>
              </a:rPr>
              <a:t>ARQUITETURA NA PRÁTICA</a:t>
            </a:r>
            <a:endParaRPr sz="1600" b="1" i="0" u="none" strike="noStrike" cap="none">
              <a:solidFill>
                <a:srgbClr val="03708E"/>
              </a:solidFill>
              <a:latin typeface="Archivo"/>
              <a:ea typeface="Archivo"/>
              <a:cs typeface="Archivo"/>
              <a:sym typeface="Archiv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0"/>
          <p:cNvSpPr txBox="1">
            <a:spLocks noGrp="1"/>
          </p:cNvSpPr>
          <p:nvPr>
            <p:ph type="body" idx="1"/>
          </p:nvPr>
        </p:nvSpPr>
        <p:spPr>
          <a:xfrm>
            <a:off x="311700" y="63175"/>
            <a:ext cx="4884000" cy="4962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import { useState } from 'react';</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export default function MyApp() {</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return (</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&lt;div&gt;</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&lt;h1&gt;Counters that update separately&lt;/h1&gt;</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&lt;MyButton /&gt;</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&lt;MyButton /&gt;</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&lt;/div&gt;</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function MyButton() {</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const [count, setCount] = useState(0);</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function handleClick() {</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setCount(count + 1);</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return (</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&lt;button onClick={handleClick}&gt;</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Clicked {count} times</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&lt;/button&gt;</a:t>
            </a:r>
            <a:endParaRPr sz="1300" b="1">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r>
              <a:rPr lang="en" sz="1300" b="1">
                <a:latin typeface="Courier New"/>
                <a:ea typeface="Courier New"/>
                <a:cs typeface="Courier New"/>
                <a:sym typeface="Courier New"/>
              </a:rPr>
              <a:t>  );</a:t>
            </a:r>
            <a:endParaRPr sz="1300" b="1">
              <a:latin typeface="Courier New"/>
              <a:ea typeface="Courier New"/>
              <a:cs typeface="Courier New"/>
              <a:sym typeface="Courier New"/>
            </a:endParaRPr>
          </a:p>
          <a:p>
            <a:pPr marL="0" lvl="0" indent="0" algn="l" rtl="0">
              <a:lnSpc>
                <a:spcPct val="95000"/>
              </a:lnSpc>
              <a:spcBef>
                <a:spcPts val="0"/>
              </a:spcBef>
              <a:spcAft>
                <a:spcPts val="0"/>
              </a:spcAft>
              <a:buSzPts val="1800"/>
              <a:buNone/>
            </a:pPr>
            <a:r>
              <a:rPr lang="en" sz="1300" b="1">
                <a:latin typeface="Courier New"/>
                <a:ea typeface="Courier New"/>
                <a:cs typeface="Courier New"/>
                <a:sym typeface="Courier New"/>
              </a:rPr>
              <a:t>}</a:t>
            </a:r>
            <a:endParaRPr sz="1300" b="1">
              <a:latin typeface="Courier New"/>
              <a:ea typeface="Courier New"/>
              <a:cs typeface="Courier New"/>
              <a:sym typeface="Courier New"/>
            </a:endParaRPr>
          </a:p>
        </p:txBody>
      </p:sp>
      <p:pic>
        <p:nvPicPr>
          <p:cNvPr id="417" name="Google Shape;417;p50"/>
          <p:cNvPicPr preferRelativeResize="0"/>
          <p:nvPr/>
        </p:nvPicPr>
        <p:blipFill rotWithShape="1">
          <a:blip r:embed="rId3">
            <a:alphaModFix/>
          </a:blip>
          <a:srcRect/>
          <a:stretch/>
        </p:blipFill>
        <p:spPr>
          <a:xfrm>
            <a:off x="5358500" y="1284975"/>
            <a:ext cx="3643500" cy="1261895"/>
          </a:xfrm>
          <a:prstGeom prst="rect">
            <a:avLst/>
          </a:prstGeom>
          <a:noFill/>
          <a:ln w="9525" cap="flat" cmpd="sng">
            <a:solidFill>
              <a:schemeClr val="dk2"/>
            </a:solidFill>
            <a:prstDash val="solid"/>
            <a:round/>
            <a:headEnd type="none" w="sm" len="sm"/>
            <a:tailEnd type="none" w="sm" len="sm"/>
          </a:ln>
        </p:spPr>
      </p:pic>
      <p:pic>
        <p:nvPicPr>
          <p:cNvPr id="418" name="Google Shape;418;p50"/>
          <p:cNvPicPr preferRelativeResize="0"/>
          <p:nvPr/>
        </p:nvPicPr>
        <p:blipFill rotWithShape="1">
          <a:blip r:embed="rId4">
            <a:alphaModFix/>
          </a:blip>
          <a:srcRect/>
          <a:stretch/>
        </p:blipFill>
        <p:spPr>
          <a:xfrm>
            <a:off x="8003475" y="120175"/>
            <a:ext cx="892100" cy="936700"/>
          </a:xfrm>
          <a:prstGeom prst="rect">
            <a:avLst/>
          </a:prstGeom>
          <a:noFill/>
          <a:ln w="9525" cap="flat" cmpd="sng">
            <a:solidFill>
              <a:schemeClr val="dk2"/>
            </a:solidFill>
            <a:prstDash val="solid"/>
            <a:round/>
            <a:headEnd type="none" w="sm" len="sm"/>
            <a:tailEnd type="none" w="sm" len="sm"/>
          </a:ln>
        </p:spPr>
      </p:pic>
      <p:sp>
        <p:nvSpPr>
          <p:cNvPr id="419" name="Google Shape;419;p50"/>
          <p:cNvSpPr txBox="1"/>
          <p:nvPr/>
        </p:nvSpPr>
        <p:spPr>
          <a:xfrm>
            <a:off x="6917850" y="4720625"/>
            <a:ext cx="216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Fonte: https://react.dev/learn</a:t>
            </a:r>
            <a:endParaRPr sz="1200" b="0" i="0" u="none" strike="noStrike" cap="none">
              <a:solidFill>
                <a:srgbClr val="000000"/>
              </a:solidFill>
              <a:latin typeface="Arial"/>
              <a:ea typeface="Arial"/>
              <a:cs typeface="Arial"/>
              <a:sym typeface="Arial"/>
            </a:endParaRPr>
          </a:p>
        </p:txBody>
      </p:sp>
      <p:sp>
        <p:nvSpPr>
          <p:cNvPr id="420" name="Google Shape;420;p50"/>
          <p:cNvSpPr txBox="1"/>
          <p:nvPr/>
        </p:nvSpPr>
        <p:spPr>
          <a:xfrm>
            <a:off x="5549575" y="3099675"/>
            <a:ext cx="36129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useState() retorna dois valores: (1) uma variável com o estado corrente e (2) uma função que você deve chamar toda vez que precisar alterar este estado.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1"/>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a:t>Exemplo: ESM Forum</a:t>
            </a:r>
            <a:endParaRPr sz="3000">
              <a:solidFill>
                <a:srgbClr val="FF0000"/>
              </a:solidFill>
            </a:endParaRPr>
          </a:p>
        </p:txBody>
      </p:sp>
      <p:sp>
        <p:nvSpPr>
          <p:cNvPr id="426" name="Google Shape;426;p51"/>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51</a:t>
            </a:fld>
            <a:endParaRPr/>
          </a:p>
        </p:txBody>
      </p:sp>
      <p:sp>
        <p:nvSpPr>
          <p:cNvPr id="427" name="Google Shape;427;p51"/>
          <p:cNvSpPr txBox="1"/>
          <p:nvPr/>
        </p:nvSpPr>
        <p:spPr>
          <a:xfrm>
            <a:off x="1628050" y="2507125"/>
            <a:ext cx="59973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https://github.com/mtov/esmforum-react</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2"/>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52</a:t>
            </a:fld>
            <a:endParaRPr/>
          </a:p>
        </p:txBody>
      </p:sp>
      <p:pic>
        <p:nvPicPr>
          <p:cNvPr id="433" name="Google Shape;433;p52"/>
          <p:cNvPicPr preferRelativeResize="0"/>
          <p:nvPr/>
        </p:nvPicPr>
        <p:blipFill rotWithShape="1">
          <a:blip r:embed="rId3">
            <a:alphaModFix/>
          </a:blip>
          <a:srcRect/>
          <a:stretch/>
        </p:blipFill>
        <p:spPr>
          <a:xfrm>
            <a:off x="228600" y="381000"/>
            <a:ext cx="8839200" cy="393880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3"/>
          <p:cNvSpPr txBox="1">
            <a:spLocks noGrp="1"/>
          </p:cNvSpPr>
          <p:nvPr>
            <p:ph type="title"/>
          </p:nvPr>
        </p:nvSpPr>
        <p:spPr>
          <a:xfrm>
            <a:off x="311700" y="1969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a:t>Exemplo: Aplicação Simples usando Vue.js</a:t>
            </a:r>
            <a:endParaRPr sz="3000">
              <a:solidFill>
                <a:srgbClr val="FF0000"/>
              </a:solidFill>
            </a:endParaRPr>
          </a:p>
        </p:txBody>
      </p:sp>
      <p:sp>
        <p:nvSpPr>
          <p:cNvPr id="439" name="Google Shape;439;p53"/>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53</a:t>
            </a:fld>
            <a:endParaRPr/>
          </a:p>
        </p:txBody>
      </p:sp>
      <p:pic>
        <p:nvPicPr>
          <p:cNvPr id="440" name="Google Shape;440;p53"/>
          <p:cNvPicPr preferRelativeResize="0"/>
          <p:nvPr/>
        </p:nvPicPr>
        <p:blipFill rotWithShape="1">
          <a:blip r:embed="rId3">
            <a:alphaModFix/>
          </a:blip>
          <a:srcRect/>
          <a:stretch/>
        </p:blipFill>
        <p:spPr>
          <a:xfrm>
            <a:off x="6160951" y="198550"/>
            <a:ext cx="2671350" cy="1116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4"/>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54</a:t>
            </a:fld>
            <a:endParaRPr/>
          </a:p>
        </p:txBody>
      </p:sp>
      <p:pic>
        <p:nvPicPr>
          <p:cNvPr id="446" name="Google Shape;446;p54"/>
          <p:cNvPicPr preferRelativeResize="0"/>
          <p:nvPr/>
        </p:nvPicPr>
        <p:blipFill rotWithShape="1">
          <a:blip r:embed="rId3">
            <a:alphaModFix/>
          </a:blip>
          <a:srcRect/>
          <a:stretch/>
        </p:blipFill>
        <p:spPr>
          <a:xfrm>
            <a:off x="181958" y="152400"/>
            <a:ext cx="6056440" cy="4838700"/>
          </a:xfrm>
          <a:prstGeom prst="rect">
            <a:avLst/>
          </a:prstGeom>
          <a:noFill/>
          <a:ln w="9525" cap="flat" cmpd="sng">
            <a:solidFill>
              <a:schemeClr val="dk2"/>
            </a:solidFill>
            <a:prstDash val="solid"/>
            <a:round/>
            <a:headEnd type="none" w="sm" len="sm"/>
            <a:tailEnd type="none" w="sm" len="sm"/>
          </a:ln>
        </p:spPr>
      </p:pic>
      <p:sp>
        <p:nvSpPr>
          <p:cNvPr id="447" name="Google Shape;447;p54"/>
          <p:cNvSpPr/>
          <p:nvPr/>
        </p:nvSpPr>
        <p:spPr>
          <a:xfrm>
            <a:off x="14250" y="176600"/>
            <a:ext cx="6453900" cy="1788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54"/>
          <p:cNvSpPr txBox="1"/>
          <p:nvPr/>
        </p:nvSpPr>
        <p:spPr>
          <a:xfrm>
            <a:off x="6646725" y="794700"/>
            <a:ext cx="2038200" cy="85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Interface (Web)</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HTML</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5"/>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55</a:t>
            </a:fld>
            <a:endParaRPr/>
          </a:p>
        </p:txBody>
      </p:sp>
      <p:pic>
        <p:nvPicPr>
          <p:cNvPr id="454" name="Google Shape;454;p55"/>
          <p:cNvPicPr preferRelativeResize="0"/>
          <p:nvPr/>
        </p:nvPicPr>
        <p:blipFill rotWithShape="1">
          <a:blip r:embed="rId3">
            <a:alphaModFix/>
          </a:blip>
          <a:srcRect/>
          <a:stretch/>
        </p:blipFill>
        <p:spPr>
          <a:xfrm>
            <a:off x="181958" y="152400"/>
            <a:ext cx="6056440" cy="4838700"/>
          </a:xfrm>
          <a:prstGeom prst="rect">
            <a:avLst/>
          </a:prstGeom>
          <a:noFill/>
          <a:ln w="9525" cap="flat" cmpd="sng">
            <a:solidFill>
              <a:schemeClr val="dk2"/>
            </a:solidFill>
            <a:prstDash val="solid"/>
            <a:round/>
            <a:headEnd type="none" w="sm" len="sm"/>
            <a:tailEnd type="none" w="sm" len="sm"/>
          </a:ln>
        </p:spPr>
      </p:pic>
      <p:pic>
        <p:nvPicPr>
          <p:cNvPr id="455" name="Google Shape;455;p55"/>
          <p:cNvPicPr preferRelativeResize="0"/>
          <p:nvPr/>
        </p:nvPicPr>
        <p:blipFill rotWithShape="1">
          <a:blip r:embed="rId4">
            <a:alphaModFix/>
          </a:blip>
          <a:srcRect/>
          <a:stretch/>
        </p:blipFill>
        <p:spPr>
          <a:xfrm>
            <a:off x="6390797" y="914400"/>
            <a:ext cx="2600803" cy="1699442"/>
          </a:xfrm>
          <a:prstGeom prst="rect">
            <a:avLst/>
          </a:prstGeom>
          <a:noFill/>
          <a:ln w="9525" cap="flat" cmpd="sng">
            <a:solidFill>
              <a:schemeClr val="dk2"/>
            </a:solidFill>
            <a:prstDash val="solid"/>
            <a:round/>
            <a:headEnd type="none" w="sm" len="sm"/>
            <a:tailEnd type="none" w="sm" len="sm"/>
          </a:ln>
        </p:spPr>
      </p:pic>
      <p:cxnSp>
        <p:nvCxnSpPr>
          <p:cNvPr id="456" name="Google Shape;456;p55"/>
          <p:cNvCxnSpPr/>
          <p:nvPr/>
        </p:nvCxnSpPr>
        <p:spPr>
          <a:xfrm>
            <a:off x="2781575" y="359675"/>
            <a:ext cx="3668700" cy="731400"/>
          </a:xfrm>
          <a:prstGeom prst="straightConnector1">
            <a:avLst/>
          </a:prstGeom>
          <a:noFill/>
          <a:ln w="9525" cap="flat" cmpd="sng">
            <a:solidFill>
              <a:srgbClr val="FF0000"/>
            </a:solidFill>
            <a:prstDash val="solid"/>
            <a:round/>
            <a:headEnd type="none" w="sm" len="sm"/>
            <a:tailEnd type="triangle" w="med" len="med"/>
          </a:ln>
        </p:spPr>
      </p:cxnSp>
      <p:cxnSp>
        <p:nvCxnSpPr>
          <p:cNvPr id="457" name="Google Shape;457;p55"/>
          <p:cNvCxnSpPr/>
          <p:nvPr/>
        </p:nvCxnSpPr>
        <p:spPr>
          <a:xfrm>
            <a:off x="1702500" y="983150"/>
            <a:ext cx="4832100" cy="788400"/>
          </a:xfrm>
          <a:prstGeom prst="straightConnector1">
            <a:avLst/>
          </a:prstGeom>
          <a:noFill/>
          <a:ln w="9525" cap="flat" cmpd="sng">
            <a:solidFill>
              <a:srgbClr val="FF0000"/>
            </a:solidFill>
            <a:prstDash val="solid"/>
            <a:round/>
            <a:headEnd type="none" w="sm" len="sm"/>
            <a:tailEnd type="triangle" w="med" len="med"/>
          </a:ln>
        </p:spPr>
      </p:cxnSp>
      <p:cxnSp>
        <p:nvCxnSpPr>
          <p:cNvPr id="458" name="Google Shape;458;p55"/>
          <p:cNvCxnSpPr/>
          <p:nvPr/>
        </p:nvCxnSpPr>
        <p:spPr>
          <a:xfrm>
            <a:off x="982400" y="1302425"/>
            <a:ext cx="5503800" cy="10476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6"/>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56</a:t>
            </a:fld>
            <a:endParaRPr/>
          </a:p>
        </p:txBody>
      </p:sp>
      <p:pic>
        <p:nvPicPr>
          <p:cNvPr id="464" name="Google Shape;464;p56"/>
          <p:cNvPicPr preferRelativeResize="0"/>
          <p:nvPr/>
        </p:nvPicPr>
        <p:blipFill rotWithShape="1">
          <a:blip r:embed="rId3">
            <a:alphaModFix/>
          </a:blip>
          <a:srcRect/>
          <a:stretch/>
        </p:blipFill>
        <p:spPr>
          <a:xfrm>
            <a:off x="181958" y="152400"/>
            <a:ext cx="6056440" cy="4838700"/>
          </a:xfrm>
          <a:prstGeom prst="rect">
            <a:avLst/>
          </a:prstGeom>
          <a:noFill/>
          <a:ln w="9525" cap="flat" cmpd="sng">
            <a:solidFill>
              <a:schemeClr val="dk2"/>
            </a:solidFill>
            <a:prstDash val="solid"/>
            <a:round/>
            <a:headEnd type="none" w="sm" len="sm"/>
            <a:tailEnd type="none" w="sm" len="sm"/>
          </a:ln>
        </p:spPr>
      </p:pic>
      <p:sp>
        <p:nvSpPr>
          <p:cNvPr id="465" name="Google Shape;465;p56"/>
          <p:cNvSpPr/>
          <p:nvPr/>
        </p:nvSpPr>
        <p:spPr>
          <a:xfrm>
            <a:off x="90450" y="1929200"/>
            <a:ext cx="6453900" cy="312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56"/>
          <p:cNvSpPr txBox="1"/>
          <p:nvPr/>
        </p:nvSpPr>
        <p:spPr>
          <a:xfrm>
            <a:off x="6722925" y="3004500"/>
            <a:ext cx="1010400" cy="48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Modelo</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7"/>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57</a:t>
            </a:fld>
            <a:endParaRPr/>
          </a:p>
        </p:txBody>
      </p:sp>
      <p:pic>
        <p:nvPicPr>
          <p:cNvPr id="472" name="Google Shape;472;p57"/>
          <p:cNvPicPr preferRelativeResize="0"/>
          <p:nvPr/>
        </p:nvPicPr>
        <p:blipFill rotWithShape="1">
          <a:blip r:embed="rId3">
            <a:alphaModFix/>
          </a:blip>
          <a:srcRect/>
          <a:stretch/>
        </p:blipFill>
        <p:spPr>
          <a:xfrm>
            <a:off x="181958" y="152400"/>
            <a:ext cx="6056440" cy="4838700"/>
          </a:xfrm>
          <a:prstGeom prst="rect">
            <a:avLst/>
          </a:prstGeom>
          <a:noFill/>
          <a:ln w="9525" cap="flat" cmpd="sng">
            <a:solidFill>
              <a:schemeClr val="dk2"/>
            </a:solidFill>
            <a:prstDash val="solid"/>
            <a:round/>
            <a:headEnd type="none" w="sm" len="sm"/>
            <a:tailEnd type="none" w="sm" len="sm"/>
          </a:ln>
        </p:spPr>
      </p:pic>
      <p:sp>
        <p:nvSpPr>
          <p:cNvPr id="473" name="Google Shape;473;p57"/>
          <p:cNvSpPr/>
          <p:nvPr/>
        </p:nvSpPr>
        <p:spPr>
          <a:xfrm>
            <a:off x="90450" y="1929200"/>
            <a:ext cx="6453900" cy="312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4" name="Google Shape;474;p57"/>
          <p:cNvCxnSpPr>
            <a:endCxn id="475" idx="1"/>
          </p:cNvCxnSpPr>
          <p:nvPr/>
        </p:nvCxnSpPr>
        <p:spPr>
          <a:xfrm rot="10800000" flipH="1">
            <a:off x="2469775" y="2860425"/>
            <a:ext cx="4636500" cy="171600"/>
          </a:xfrm>
          <a:prstGeom prst="straightConnector1">
            <a:avLst/>
          </a:prstGeom>
          <a:noFill/>
          <a:ln w="9525" cap="flat" cmpd="sng">
            <a:solidFill>
              <a:schemeClr val="dk2"/>
            </a:solidFill>
            <a:prstDash val="solid"/>
            <a:round/>
            <a:headEnd type="none" w="sm" len="sm"/>
            <a:tailEnd type="triangle" w="med" len="med"/>
          </a:ln>
        </p:spPr>
      </p:cxnSp>
      <p:sp>
        <p:nvSpPr>
          <p:cNvPr id="475" name="Google Shape;475;p57"/>
          <p:cNvSpPr txBox="1"/>
          <p:nvPr/>
        </p:nvSpPr>
        <p:spPr>
          <a:xfrm>
            <a:off x="7106275" y="2618175"/>
            <a:ext cx="1010400" cy="48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Dados</a:t>
            </a:r>
            <a:endParaRPr sz="1800" b="0" i="0" u="none" strike="noStrike" cap="none">
              <a:solidFill>
                <a:srgbClr val="000000"/>
              </a:solidFill>
              <a:latin typeface="Arial"/>
              <a:ea typeface="Arial"/>
              <a:cs typeface="Arial"/>
              <a:sym typeface="Arial"/>
            </a:endParaRPr>
          </a:p>
        </p:txBody>
      </p:sp>
      <p:cxnSp>
        <p:nvCxnSpPr>
          <p:cNvPr id="476" name="Google Shape;476;p57"/>
          <p:cNvCxnSpPr>
            <a:endCxn id="477" idx="1"/>
          </p:cNvCxnSpPr>
          <p:nvPr/>
        </p:nvCxnSpPr>
        <p:spPr>
          <a:xfrm rot="10800000" flipH="1">
            <a:off x="3584575" y="3393825"/>
            <a:ext cx="3521700" cy="242400"/>
          </a:xfrm>
          <a:prstGeom prst="straightConnector1">
            <a:avLst/>
          </a:prstGeom>
          <a:noFill/>
          <a:ln w="9525" cap="flat" cmpd="sng">
            <a:solidFill>
              <a:schemeClr val="dk2"/>
            </a:solidFill>
            <a:prstDash val="solid"/>
            <a:round/>
            <a:headEnd type="none" w="sm" len="sm"/>
            <a:tailEnd type="triangle" w="med" len="med"/>
          </a:ln>
        </p:spPr>
      </p:cxnSp>
      <p:sp>
        <p:nvSpPr>
          <p:cNvPr id="477" name="Google Shape;477;p57"/>
          <p:cNvSpPr txBox="1"/>
          <p:nvPr/>
        </p:nvSpPr>
        <p:spPr>
          <a:xfrm>
            <a:off x="7106275" y="3151575"/>
            <a:ext cx="1258800" cy="48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Métodos</a:t>
            </a:r>
            <a:endParaRPr sz="1800" b="0" i="0" u="none" strike="noStrike" cap="none">
              <a:solidFill>
                <a:srgbClr val="000000"/>
              </a:solidFill>
              <a:latin typeface="Arial"/>
              <a:ea typeface="Arial"/>
              <a:cs typeface="Arial"/>
              <a:sym typeface="Arial"/>
            </a:endParaRPr>
          </a:p>
        </p:txBody>
      </p:sp>
      <p:sp>
        <p:nvSpPr>
          <p:cNvPr id="478" name="Google Shape;478;p57"/>
          <p:cNvSpPr txBox="1"/>
          <p:nvPr/>
        </p:nvSpPr>
        <p:spPr>
          <a:xfrm>
            <a:off x="6722925" y="1861500"/>
            <a:ext cx="1010400" cy="48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Modelo</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8"/>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58</a:t>
            </a:fld>
            <a:endParaRPr/>
          </a:p>
        </p:txBody>
      </p:sp>
      <p:pic>
        <p:nvPicPr>
          <p:cNvPr id="484" name="Google Shape;484;p58"/>
          <p:cNvPicPr preferRelativeResize="0"/>
          <p:nvPr/>
        </p:nvPicPr>
        <p:blipFill rotWithShape="1">
          <a:blip r:embed="rId3">
            <a:alphaModFix/>
          </a:blip>
          <a:srcRect/>
          <a:stretch/>
        </p:blipFill>
        <p:spPr>
          <a:xfrm>
            <a:off x="181958" y="152400"/>
            <a:ext cx="6056440" cy="4838700"/>
          </a:xfrm>
          <a:prstGeom prst="rect">
            <a:avLst/>
          </a:prstGeom>
          <a:noFill/>
          <a:ln w="9525" cap="flat" cmpd="sng">
            <a:solidFill>
              <a:schemeClr val="dk2"/>
            </a:solidFill>
            <a:prstDash val="solid"/>
            <a:round/>
            <a:headEnd type="none" w="sm" len="sm"/>
            <a:tailEnd type="none" w="sm" len="sm"/>
          </a:ln>
        </p:spPr>
      </p:pic>
      <p:sp>
        <p:nvSpPr>
          <p:cNvPr id="485" name="Google Shape;485;p58"/>
          <p:cNvSpPr/>
          <p:nvPr/>
        </p:nvSpPr>
        <p:spPr>
          <a:xfrm>
            <a:off x="779325" y="611475"/>
            <a:ext cx="971100" cy="251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8"/>
          <p:cNvSpPr/>
          <p:nvPr/>
        </p:nvSpPr>
        <p:spPr>
          <a:xfrm>
            <a:off x="398325" y="2440275"/>
            <a:ext cx="1064400" cy="251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7" name="Google Shape;487;p58"/>
          <p:cNvCxnSpPr>
            <a:stCxn id="485" idx="2"/>
            <a:endCxn id="486" idx="0"/>
          </p:cNvCxnSpPr>
          <p:nvPr/>
        </p:nvCxnSpPr>
        <p:spPr>
          <a:xfrm flipH="1">
            <a:off x="930675" y="863175"/>
            <a:ext cx="334200" cy="15771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9"/>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59</a:t>
            </a:fld>
            <a:endParaRPr/>
          </a:p>
        </p:txBody>
      </p:sp>
      <p:pic>
        <p:nvPicPr>
          <p:cNvPr id="493" name="Google Shape;493;p59"/>
          <p:cNvPicPr preferRelativeResize="0"/>
          <p:nvPr/>
        </p:nvPicPr>
        <p:blipFill rotWithShape="1">
          <a:blip r:embed="rId3">
            <a:alphaModFix/>
          </a:blip>
          <a:srcRect/>
          <a:stretch/>
        </p:blipFill>
        <p:spPr>
          <a:xfrm>
            <a:off x="181958" y="152400"/>
            <a:ext cx="6056440" cy="4838700"/>
          </a:xfrm>
          <a:prstGeom prst="rect">
            <a:avLst/>
          </a:prstGeom>
          <a:noFill/>
          <a:ln w="9525" cap="flat" cmpd="sng">
            <a:solidFill>
              <a:schemeClr val="dk2"/>
            </a:solidFill>
            <a:prstDash val="solid"/>
            <a:round/>
            <a:headEnd type="none" w="sm" len="sm"/>
            <a:tailEnd type="none" w="sm" len="sm"/>
          </a:ln>
        </p:spPr>
      </p:pic>
      <p:sp>
        <p:nvSpPr>
          <p:cNvPr id="494" name="Google Shape;494;p59"/>
          <p:cNvSpPr/>
          <p:nvPr/>
        </p:nvSpPr>
        <p:spPr>
          <a:xfrm>
            <a:off x="2227125" y="840075"/>
            <a:ext cx="1393800" cy="251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59"/>
          <p:cNvSpPr/>
          <p:nvPr/>
        </p:nvSpPr>
        <p:spPr>
          <a:xfrm>
            <a:off x="550725" y="2897475"/>
            <a:ext cx="1907100" cy="251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6" name="Google Shape;496;p59"/>
          <p:cNvCxnSpPr>
            <a:stCxn id="494" idx="2"/>
            <a:endCxn id="495" idx="0"/>
          </p:cNvCxnSpPr>
          <p:nvPr/>
        </p:nvCxnSpPr>
        <p:spPr>
          <a:xfrm flipH="1">
            <a:off x="1504425" y="1091775"/>
            <a:ext cx="1419600" cy="18057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Debate Linus-Tanenbaum (1992)</a:t>
            </a:r>
            <a:endParaRPr/>
          </a:p>
        </p:txBody>
      </p:sp>
      <p:sp>
        <p:nvSpPr>
          <p:cNvPr id="90" name="Google Shape;90;p6"/>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a:t>
            </a:fld>
            <a:endParaRPr/>
          </a:p>
        </p:txBody>
      </p:sp>
      <p:pic>
        <p:nvPicPr>
          <p:cNvPr id="91" name="Google Shape;91;p6"/>
          <p:cNvPicPr preferRelativeResize="0"/>
          <p:nvPr/>
        </p:nvPicPr>
        <p:blipFill rotWithShape="1">
          <a:blip r:embed="rId3">
            <a:alphaModFix/>
          </a:blip>
          <a:srcRect/>
          <a:stretch/>
        </p:blipFill>
        <p:spPr>
          <a:xfrm>
            <a:off x="795475" y="1076150"/>
            <a:ext cx="1937650" cy="2695750"/>
          </a:xfrm>
          <a:prstGeom prst="rect">
            <a:avLst/>
          </a:prstGeom>
          <a:noFill/>
          <a:ln>
            <a:noFill/>
          </a:ln>
        </p:spPr>
      </p:pic>
      <p:sp>
        <p:nvSpPr>
          <p:cNvPr id="92" name="Google Shape;92;p6"/>
          <p:cNvSpPr txBox="1"/>
          <p:nvPr/>
        </p:nvSpPr>
        <p:spPr>
          <a:xfrm>
            <a:off x="743300" y="3889075"/>
            <a:ext cx="2447100" cy="48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Criador do sistema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operacional Linux</a:t>
            </a:r>
            <a:endParaRPr sz="1800" b="0" i="0" u="none" strike="noStrike" cap="none">
              <a:solidFill>
                <a:srgbClr val="000000"/>
              </a:solidFill>
              <a:latin typeface="Arial"/>
              <a:ea typeface="Arial"/>
              <a:cs typeface="Arial"/>
              <a:sym typeface="Arial"/>
            </a:endParaRPr>
          </a:p>
        </p:txBody>
      </p:sp>
      <p:pic>
        <p:nvPicPr>
          <p:cNvPr id="93" name="Google Shape;93;p6"/>
          <p:cNvPicPr preferRelativeResize="0"/>
          <p:nvPr/>
        </p:nvPicPr>
        <p:blipFill rotWithShape="1">
          <a:blip r:embed="rId4">
            <a:alphaModFix/>
          </a:blip>
          <a:srcRect/>
          <a:stretch/>
        </p:blipFill>
        <p:spPr>
          <a:xfrm>
            <a:off x="3571400" y="1017725"/>
            <a:ext cx="2052128" cy="2695750"/>
          </a:xfrm>
          <a:prstGeom prst="rect">
            <a:avLst/>
          </a:prstGeom>
          <a:noFill/>
          <a:ln>
            <a:noFill/>
          </a:ln>
        </p:spPr>
      </p:pic>
      <p:sp>
        <p:nvSpPr>
          <p:cNvPr id="94" name="Google Shape;94;p6"/>
          <p:cNvSpPr txBox="1"/>
          <p:nvPr/>
        </p:nvSpPr>
        <p:spPr>
          <a:xfrm>
            <a:off x="3334100" y="3889075"/>
            <a:ext cx="2447100" cy="48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Autor de livros e do sistema operacional Minix</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0"/>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60</a:t>
            </a:fld>
            <a:endParaRPr/>
          </a:p>
        </p:txBody>
      </p:sp>
      <p:pic>
        <p:nvPicPr>
          <p:cNvPr id="502" name="Google Shape;502;p60"/>
          <p:cNvPicPr preferRelativeResize="0"/>
          <p:nvPr/>
        </p:nvPicPr>
        <p:blipFill rotWithShape="1">
          <a:blip r:embed="rId3">
            <a:alphaModFix/>
          </a:blip>
          <a:srcRect/>
          <a:stretch/>
        </p:blipFill>
        <p:spPr>
          <a:xfrm>
            <a:off x="181958" y="152400"/>
            <a:ext cx="6056440" cy="4838700"/>
          </a:xfrm>
          <a:prstGeom prst="rect">
            <a:avLst/>
          </a:prstGeom>
          <a:noFill/>
          <a:ln w="9525" cap="flat" cmpd="sng">
            <a:solidFill>
              <a:schemeClr val="dk2"/>
            </a:solidFill>
            <a:prstDash val="solid"/>
            <a:round/>
            <a:headEnd type="none" w="sm" len="sm"/>
            <a:tailEnd type="none" w="sm" len="sm"/>
          </a:ln>
        </p:spPr>
      </p:pic>
      <p:sp>
        <p:nvSpPr>
          <p:cNvPr id="503" name="Google Shape;503;p60"/>
          <p:cNvSpPr/>
          <p:nvPr/>
        </p:nvSpPr>
        <p:spPr>
          <a:xfrm>
            <a:off x="3065325" y="1068675"/>
            <a:ext cx="1778400" cy="251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60"/>
          <p:cNvSpPr/>
          <p:nvPr/>
        </p:nvSpPr>
        <p:spPr>
          <a:xfrm>
            <a:off x="550725" y="3583275"/>
            <a:ext cx="1907100" cy="251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5" name="Google Shape;505;p60"/>
          <p:cNvCxnSpPr>
            <a:stCxn id="503" idx="2"/>
            <a:endCxn id="504" idx="0"/>
          </p:cNvCxnSpPr>
          <p:nvPr/>
        </p:nvCxnSpPr>
        <p:spPr>
          <a:xfrm flipH="1">
            <a:off x="1504125" y="1320375"/>
            <a:ext cx="2450400" cy="22629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Resumo</a:t>
            </a:r>
            <a:endParaRPr/>
          </a:p>
        </p:txBody>
      </p:sp>
      <p:sp>
        <p:nvSpPr>
          <p:cNvPr id="511" name="Google Shape;511;p61"/>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61</a:t>
            </a:fld>
            <a:endParaRPr/>
          </a:p>
        </p:txBody>
      </p:sp>
      <p:sp>
        <p:nvSpPr>
          <p:cNvPr id="512" name="Google Shape;512;p61"/>
          <p:cNvSpPr txBox="1">
            <a:spLocks noGrp="1"/>
          </p:cNvSpPr>
          <p:nvPr>
            <p:ph type="body" idx="1"/>
          </p:nvPr>
        </p:nvSpPr>
        <p:spPr>
          <a:xfrm>
            <a:off x="235500" y="8476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MVC Tradicional (Smalltalk): aplicações gráficas, pré Web</a:t>
            </a:r>
            <a:endParaRPr sz="2400"/>
          </a:p>
          <a:p>
            <a:pPr marL="457200" lvl="0" indent="-381000" algn="l" rtl="0">
              <a:lnSpc>
                <a:spcPct val="114000"/>
              </a:lnSpc>
              <a:spcBef>
                <a:spcPts val="1000"/>
              </a:spcBef>
              <a:spcAft>
                <a:spcPts val="0"/>
              </a:spcAft>
              <a:buSzPts val="2400"/>
              <a:buChar char="●"/>
            </a:pPr>
            <a:r>
              <a:rPr lang="en" sz="2400"/>
              <a:t>MVC Web: apesar do nome, lembra muito 3 camadas</a:t>
            </a:r>
            <a:endParaRPr sz="2400"/>
          </a:p>
          <a:p>
            <a:pPr marL="457200" lvl="0" indent="-381000" algn="l" rtl="0">
              <a:lnSpc>
                <a:spcPct val="114000"/>
              </a:lnSpc>
              <a:spcBef>
                <a:spcPts val="1000"/>
              </a:spcBef>
              <a:spcAft>
                <a:spcPts val="1000"/>
              </a:spcAft>
              <a:buSzPts val="2400"/>
              <a:buChar char="●"/>
            </a:pPr>
            <a:r>
              <a:rPr lang="en" sz="2400"/>
              <a:t>SPA: apesar de não ter no nome, lembra MVC tradicional </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2"/>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b="1"/>
              <a:t>Arquiteturas baseadas em Microsserviços</a:t>
            </a:r>
            <a:endParaRPr sz="3000" b="1">
              <a:solidFill>
                <a:srgbClr val="FF0000"/>
              </a:solidFill>
            </a:endParaRPr>
          </a:p>
        </p:txBody>
      </p:sp>
      <p:sp>
        <p:nvSpPr>
          <p:cNvPr id="518" name="Google Shape;518;p62"/>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3"/>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Vamos começar com </a:t>
            </a:r>
            <a:r>
              <a:rPr lang="en" b="1"/>
              <a:t>monolitos</a:t>
            </a:r>
            <a:endParaRPr b="1"/>
          </a:p>
        </p:txBody>
      </p:sp>
      <p:sp>
        <p:nvSpPr>
          <p:cNvPr id="524" name="Google Shape;524;p63"/>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63</a:t>
            </a:fld>
            <a:endParaRPr/>
          </a:p>
        </p:txBody>
      </p:sp>
      <p:sp>
        <p:nvSpPr>
          <p:cNvPr id="525" name="Google Shape;525;p63"/>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1000"/>
              </a:spcAft>
              <a:buSzPts val="2400"/>
              <a:buChar char="●"/>
            </a:pPr>
            <a:r>
              <a:rPr lang="en" sz="2400"/>
              <a:t>Monolitos: em tempo de execução, sistema é um único processo </a:t>
            </a:r>
            <a:r>
              <a:rPr lang="en"/>
              <a:t>(processo aqui é processo de sistema operacional)</a:t>
            </a:r>
            <a:endParaRPr/>
          </a:p>
        </p:txBody>
      </p:sp>
      <p:pic>
        <p:nvPicPr>
          <p:cNvPr id="526" name="Google Shape;526;p63"/>
          <p:cNvPicPr preferRelativeResize="0"/>
          <p:nvPr/>
        </p:nvPicPr>
        <p:blipFill rotWithShape="1">
          <a:blip r:embed="rId3">
            <a:alphaModFix/>
          </a:blip>
          <a:srcRect/>
          <a:stretch/>
        </p:blipFill>
        <p:spPr>
          <a:xfrm>
            <a:off x="791873" y="2124800"/>
            <a:ext cx="2488975" cy="2485300"/>
          </a:xfrm>
          <a:prstGeom prst="rect">
            <a:avLst/>
          </a:prstGeom>
          <a:noFill/>
          <a:ln>
            <a:noFill/>
          </a:ln>
        </p:spPr>
      </p:pic>
      <p:cxnSp>
        <p:nvCxnSpPr>
          <p:cNvPr id="527" name="Google Shape;527;p63"/>
          <p:cNvCxnSpPr/>
          <p:nvPr/>
        </p:nvCxnSpPr>
        <p:spPr>
          <a:xfrm rot="10800000" flipH="1">
            <a:off x="2809000" y="2453075"/>
            <a:ext cx="899100" cy="311700"/>
          </a:xfrm>
          <a:prstGeom prst="straightConnector1">
            <a:avLst/>
          </a:prstGeom>
          <a:noFill/>
          <a:ln w="9525" cap="flat" cmpd="sng">
            <a:solidFill>
              <a:schemeClr val="dk2"/>
            </a:solidFill>
            <a:prstDash val="solid"/>
            <a:round/>
            <a:headEnd type="none" w="sm" len="sm"/>
            <a:tailEnd type="triangle" w="med" len="med"/>
          </a:ln>
        </p:spPr>
      </p:cxnSp>
      <p:sp>
        <p:nvSpPr>
          <p:cNvPr id="528" name="Google Shape;528;p63"/>
          <p:cNvSpPr txBox="1"/>
          <p:nvPr/>
        </p:nvSpPr>
        <p:spPr>
          <a:xfrm>
            <a:off x="3723675" y="2209000"/>
            <a:ext cx="42612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Módulos (de implementação e compilação)</a:t>
            </a:r>
            <a:endParaRPr sz="1400" b="0" i="0" u="none" strike="noStrike" cap="none">
              <a:solidFill>
                <a:srgbClr val="000000"/>
              </a:solidFill>
              <a:latin typeface="Arial"/>
              <a:ea typeface="Arial"/>
              <a:cs typeface="Arial"/>
              <a:sym typeface="Arial"/>
            </a:endParaRPr>
          </a:p>
        </p:txBody>
      </p:sp>
      <p:sp>
        <p:nvSpPr>
          <p:cNvPr id="529" name="Google Shape;529;p63"/>
          <p:cNvSpPr txBox="1"/>
          <p:nvPr/>
        </p:nvSpPr>
        <p:spPr>
          <a:xfrm>
            <a:off x="3723675" y="2818600"/>
            <a:ext cx="42612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Mas em tempo de execução, tudo roda em </a:t>
            </a:r>
            <a:r>
              <a:rPr lang="en" sz="1400" b="1" i="0" u="none" strike="noStrike" cap="none">
                <a:solidFill>
                  <a:srgbClr val="000000"/>
                </a:solidFill>
                <a:latin typeface="Arial"/>
                <a:ea typeface="Arial"/>
                <a:cs typeface="Arial"/>
                <a:sym typeface="Arial"/>
              </a:rPr>
              <a:t>único processo ou serviço</a:t>
            </a:r>
            <a:endParaRPr sz="1400" b="1" i="0" u="none" strike="noStrike" cap="none">
              <a:solidFill>
                <a:srgbClr val="000000"/>
              </a:solidFill>
              <a:latin typeface="Arial"/>
              <a:ea typeface="Arial"/>
              <a:cs typeface="Arial"/>
              <a:sym typeface="Arial"/>
            </a:endParaRPr>
          </a:p>
        </p:txBody>
      </p:sp>
      <p:cxnSp>
        <p:nvCxnSpPr>
          <p:cNvPr id="530" name="Google Shape;530;p63"/>
          <p:cNvCxnSpPr/>
          <p:nvPr/>
        </p:nvCxnSpPr>
        <p:spPr>
          <a:xfrm rot="10800000" flipH="1">
            <a:off x="3280848" y="3115300"/>
            <a:ext cx="442800" cy="3519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4"/>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Escalabilidade: Vertical vs Horizontal</a:t>
            </a:r>
            <a:endParaRPr/>
          </a:p>
        </p:txBody>
      </p:sp>
      <p:sp>
        <p:nvSpPr>
          <p:cNvPr id="536" name="Google Shape;536;p64"/>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64</a:t>
            </a:fld>
            <a:endParaRPr/>
          </a:p>
        </p:txBody>
      </p:sp>
      <p:pic>
        <p:nvPicPr>
          <p:cNvPr id="537" name="Google Shape;537;p64"/>
          <p:cNvPicPr preferRelativeResize="0"/>
          <p:nvPr/>
        </p:nvPicPr>
        <p:blipFill rotWithShape="1">
          <a:blip r:embed="rId3">
            <a:alphaModFix/>
          </a:blip>
          <a:srcRect/>
          <a:stretch/>
        </p:blipFill>
        <p:spPr>
          <a:xfrm>
            <a:off x="152400" y="941525"/>
            <a:ext cx="8246296" cy="3569292"/>
          </a:xfrm>
          <a:prstGeom prst="rect">
            <a:avLst/>
          </a:prstGeom>
          <a:noFill/>
          <a:ln>
            <a:noFill/>
          </a:ln>
        </p:spPr>
      </p:pic>
      <p:sp>
        <p:nvSpPr>
          <p:cNvPr id="538" name="Google Shape;538;p64"/>
          <p:cNvSpPr txBox="1"/>
          <p:nvPr/>
        </p:nvSpPr>
        <p:spPr>
          <a:xfrm>
            <a:off x="2266425" y="4603575"/>
            <a:ext cx="488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https://www.section.io/blog/scaling-horizontally-vs-vertically/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Problema #1 com Monolitos: Escalabilidade</a:t>
            </a:r>
            <a:endParaRPr b="1"/>
          </a:p>
        </p:txBody>
      </p:sp>
      <p:sp>
        <p:nvSpPr>
          <p:cNvPr id="544" name="Google Shape;544;p65"/>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65</a:t>
            </a:fld>
            <a:endParaRPr/>
          </a:p>
        </p:txBody>
      </p:sp>
      <p:sp>
        <p:nvSpPr>
          <p:cNvPr id="545" name="Google Shape;545;p65"/>
          <p:cNvSpPr txBox="1">
            <a:spLocks noGrp="1"/>
          </p:cNvSpPr>
          <p:nvPr>
            <p:ph type="body" idx="1"/>
          </p:nvPr>
        </p:nvSpPr>
        <p:spPr>
          <a:xfrm>
            <a:off x="235500" y="923875"/>
            <a:ext cx="87951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Escalabilidade horizontal requer escalar o monolito inteiro, mesmo quando o gargalo está em um único módulo</a:t>
            </a:r>
            <a:endParaRPr/>
          </a:p>
        </p:txBody>
      </p:sp>
      <p:pic>
        <p:nvPicPr>
          <p:cNvPr id="546" name="Google Shape;546;p65"/>
          <p:cNvPicPr preferRelativeResize="0"/>
          <p:nvPr/>
        </p:nvPicPr>
        <p:blipFill rotWithShape="1">
          <a:blip r:embed="rId3">
            <a:alphaModFix/>
          </a:blip>
          <a:srcRect/>
          <a:stretch/>
        </p:blipFill>
        <p:spPr>
          <a:xfrm>
            <a:off x="1282874" y="2068425"/>
            <a:ext cx="5503125" cy="27702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6"/>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Problema #2 com Monolitos: Release é mais lento</a:t>
            </a:r>
            <a:endParaRPr b="1"/>
          </a:p>
        </p:txBody>
      </p:sp>
      <p:sp>
        <p:nvSpPr>
          <p:cNvPr id="552" name="Google Shape;552;p66"/>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66</a:t>
            </a:fld>
            <a:endParaRPr/>
          </a:p>
        </p:txBody>
      </p:sp>
      <p:sp>
        <p:nvSpPr>
          <p:cNvPr id="553" name="Google Shape;553;p66"/>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Processo de release é lento, centralizado e burocrático</a:t>
            </a:r>
            <a:endParaRPr sz="2400"/>
          </a:p>
          <a:p>
            <a:pPr marL="457200" marR="0" lvl="0" indent="-381000" algn="l" rtl="0">
              <a:lnSpc>
                <a:spcPct val="114000"/>
              </a:lnSpc>
              <a:spcBef>
                <a:spcPts val="1000"/>
              </a:spcBef>
              <a:spcAft>
                <a:spcPts val="0"/>
              </a:spcAft>
              <a:buSzPts val="2400"/>
              <a:buChar char="●"/>
            </a:pPr>
            <a:r>
              <a:rPr lang="en" sz="2400"/>
              <a:t>Times não tem poder para colocar módulos em produção</a:t>
            </a:r>
            <a:endParaRPr sz="2400"/>
          </a:p>
          <a:p>
            <a:pPr marL="457200" marR="0" lvl="0" indent="-381000" algn="l" rtl="0">
              <a:lnSpc>
                <a:spcPct val="114000"/>
              </a:lnSpc>
              <a:spcBef>
                <a:spcPts val="1000"/>
              </a:spcBef>
              <a:spcAft>
                <a:spcPts val="0"/>
              </a:spcAft>
              <a:buSzPts val="2400"/>
              <a:buChar char="●"/>
            </a:pPr>
            <a:r>
              <a:rPr lang="en" sz="2400"/>
              <a:t>Motivo: mudanças em um módulo podem impactar módulos que já estejam funcionando</a:t>
            </a:r>
            <a:endParaRPr sz="2400"/>
          </a:p>
          <a:p>
            <a:pPr marL="457200" marR="0" lvl="0" indent="-381000" algn="l" rtl="0">
              <a:lnSpc>
                <a:spcPct val="114000"/>
              </a:lnSpc>
              <a:spcBef>
                <a:spcPts val="1000"/>
              </a:spcBef>
              <a:spcAft>
                <a:spcPts val="0"/>
              </a:spcAft>
              <a:buSzPts val="2400"/>
              <a:buChar char="●"/>
            </a:pPr>
            <a:r>
              <a:rPr lang="en" sz="2400"/>
              <a:t>Acabam existindo:</a:t>
            </a:r>
            <a:endParaRPr sz="2400"/>
          </a:p>
          <a:p>
            <a:pPr marL="914400" marR="0" lvl="1" indent="-381000" algn="l" rtl="0">
              <a:lnSpc>
                <a:spcPct val="114000"/>
              </a:lnSpc>
              <a:spcBef>
                <a:spcPts val="1000"/>
              </a:spcBef>
              <a:spcAft>
                <a:spcPts val="0"/>
              </a:spcAft>
              <a:buSzPts val="2400"/>
              <a:buChar char="○"/>
            </a:pPr>
            <a:r>
              <a:rPr lang="en" sz="2400"/>
              <a:t>Datas pré-definidas para release</a:t>
            </a:r>
            <a:endParaRPr sz="2400"/>
          </a:p>
          <a:p>
            <a:pPr marL="914400" marR="0" lvl="1" indent="-381000" algn="l" rtl="0">
              <a:lnSpc>
                <a:spcPct val="114000"/>
              </a:lnSpc>
              <a:spcBef>
                <a:spcPts val="1000"/>
              </a:spcBef>
              <a:spcAft>
                <a:spcPts val="0"/>
              </a:spcAft>
              <a:buSzPts val="2400"/>
              <a:buChar char="○"/>
            </a:pPr>
            <a:r>
              <a:rPr lang="en" sz="2400"/>
              <a:t>Processo de "homologação"</a:t>
            </a:r>
            <a:endParaRPr sz="2400"/>
          </a:p>
          <a:p>
            <a:pPr marL="0" lvl="0" indent="0" algn="l" rtl="0">
              <a:lnSpc>
                <a:spcPct val="114000"/>
              </a:lnSpc>
              <a:spcBef>
                <a:spcPts val="1000"/>
              </a:spcBef>
              <a:spcAft>
                <a:spcPts val="1000"/>
              </a:spcAft>
              <a:buSzPts val="1800"/>
              <a:buNone/>
            </a:pPr>
            <a:r>
              <a:rPr lang="en" sz="2400"/>
              <a:t>	</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sldNum" idx="12"/>
          </p:nvPr>
        </p:nvSpPr>
        <p:spPr>
          <a:xfrm>
            <a:off x="14258" y="4663217"/>
            <a:ext cx="548700" cy="393600"/>
          </a:xfrm>
          <a:prstGeom prst="rect">
            <a:avLst/>
          </a:prstGeom>
          <a:noFill/>
          <a:ln>
            <a:noFill/>
          </a:ln>
        </p:spPr>
        <p:txBody>
          <a:bodyPr spcFirstLastPara="1" wrap="square" lIns="90000" tIns="46800" rIns="90000" bIns="46800" anchor="b" anchorCtr="0">
            <a:noAutofit/>
          </a:bodyPr>
          <a:lstStyle/>
          <a:p>
            <a:pPr marL="0" lvl="0" indent="0" algn="r" rtl="0">
              <a:lnSpc>
                <a:spcPct val="100000"/>
              </a:lnSpc>
              <a:spcBef>
                <a:spcPts val="0"/>
              </a:spcBef>
              <a:spcAft>
                <a:spcPts val="0"/>
              </a:spcAft>
              <a:buSzPts val="1000"/>
              <a:buNone/>
            </a:pPr>
            <a:fld id="{00000000-1234-1234-1234-123412341234}" type="slidenum">
              <a:rPr lang="en"/>
              <a:t>67</a:t>
            </a:fld>
            <a:endParaRPr/>
          </a:p>
        </p:txBody>
      </p:sp>
      <p:sp>
        <p:nvSpPr>
          <p:cNvPr id="560" name="Google Shape;560;p67"/>
          <p:cNvSpPr txBox="1">
            <a:spLocks noGrp="1"/>
          </p:cNvSpPr>
          <p:nvPr>
            <p:ph type="title"/>
          </p:nvPr>
        </p:nvSpPr>
        <p:spPr>
          <a:xfrm>
            <a:off x="457200" y="132159"/>
            <a:ext cx="8229600" cy="8547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3800"/>
              <a:buFont typeface="Arial"/>
              <a:buNone/>
            </a:pPr>
            <a:r>
              <a:rPr lang="en"/>
              <a:t>Riscos de adicionar novas features em um código existente (principalmente, se monolítico)</a:t>
            </a:r>
            <a:endParaRPr/>
          </a:p>
        </p:txBody>
      </p:sp>
      <p:pic>
        <p:nvPicPr>
          <p:cNvPr id="561" name="Google Shape;561;p67"/>
          <p:cNvPicPr preferRelativeResize="0"/>
          <p:nvPr/>
        </p:nvPicPr>
        <p:blipFill rotWithShape="1">
          <a:blip r:embed="rId3">
            <a:alphaModFix/>
          </a:blip>
          <a:srcRect/>
          <a:stretch/>
        </p:blipFill>
        <p:spPr>
          <a:xfrm>
            <a:off x="2734825" y="1130875"/>
            <a:ext cx="3925950" cy="3925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8"/>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a:t>Microsserviços</a:t>
            </a:r>
            <a:endParaRPr sz="3000">
              <a:solidFill>
                <a:srgbClr val="FF0000"/>
              </a:solidFill>
            </a:endParaRPr>
          </a:p>
        </p:txBody>
      </p:sp>
      <p:sp>
        <p:nvSpPr>
          <p:cNvPr id="567" name="Google Shape;567;p68"/>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Microsserviços</a:t>
            </a:r>
            <a:endParaRPr b="1"/>
          </a:p>
        </p:txBody>
      </p:sp>
      <p:sp>
        <p:nvSpPr>
          <p:cNvPr id="573" name="Google Shape;573;p69"/>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69</a:t>
            </a:fld>
            <a:endParaRPr/>
          </a:p>
        </p:txBody>
      </p:sp>
      <p:sp>
        <p:nvSpPr>
          <p:cNvPr id="574" name="Google Shape;574;p69"/>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Módulos (ou conjuntos de módulos) viram processos independentes em tempo de execução</a:t>
            </a:r>
            <a:endParaRPr sz="2400"/>
          </a:p>
          <a:p>
            <a:pPr marL="457200" marR="0" lvl="0" indent="-381000" algn="l" rtl="0">
              <a:lnSpc>
                <a:spcPct val="114000"/>
              </a:lnSpc>
              <a:spcBef>
                <a:spcPts val="1000"/>
              </a:spcBef>
              <a:spcAft>
                <a:spcPts val="0"/>
              </a:spcAft>
              <a:buSzPts val="2400"/>
              <a:buChar char="●"/>
            </a:pPr>
            <a:r>
              <a:rPr lang="en" sz="2400"/>
              <a:t>Esses módulos são menores do que de um monolito </a:t>
            </a:r>
            <a:endParaRPr sz="2400"/>
          </a:p>
          <a:p>
            <a:pPr marL="457200" marR="0" lvl="0" indent="-381000" algn="l" rtl="0">
              <a:lnSpc>
                <a:spcPct val="114000"/>
              </a:lnSpc>
              <a:spcBef>
                <a:spcPts val="1000"/>
              </a:spcBef>
              <a:spcAft>
                <a:spcPts val="0"/>
              </a:spcAft>
              <a:buSzPts val="2400"/>
              <a:buChar char="●"/>
            </a:pPr>
            <a:r>
              <a:rPr lang="en" sz="2400"/>
              <a:t>Daí o nome </a:t>
            </a:r>
            <a:r>
              <a:rPr lang="en" sz="2400" b="1"/>
              <a:t>microsserviço</a:t>
            </a:r>
            <a:endParaRPr sz="2400" b="1"/>
          </a:p>
          <a:p>
            <a:pPr marL="0" lvl="0" indent="0" algn="l" rtl="0">
              <a:lnSpc>
                <a:spcPct val="114000"/>
              </a:lnSpc>
              <a:spcBef>
                <a:spcPts val="1000"/>
              </a:spcBef>
              <a:spcAft>
                <a:spcPts val="1000"/>
              </a:spcAft>
              <a:buSzPts val="1800"/>
              <a:buNone/>
            </a:pPr>
            <a:r>
              <a:rPr lang="en" sz="2400"/>
              <a:t>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7"/>
          <p:cNvSpPr txBox="1">
            <a:spLocks noGrp="1"/>
          </p:cNvSpPr>
          <p:nvPr>
            <p:ph type="title"/>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Início do debate: Mensagem do Tanenbaum (1992)</a:t>
            </a:r>
            <a:endParaRPr/>
          </a:p>
        </p:txBody>
      </p:sp>
      <p:sp>
        <p:nvSpPr>
          <p:cNvPr id="100" name="Google Shape;100;p7"/>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pic>
        <p:nvPicPr>
          <p:cNvPr id="101" name="Google Shape;101;p7"/>
          <p:cNvPicPr preferRelativeResize="0"/>
          <p:nvPr/>
        </p:nvPicPr>
        <p:blipFill rotWithShape="1">
          <a:blip r:embed="rId3">
            <a:alphaModFix/>
          </a:blip>
          <a:srcRect/>
          <a:stretch/>
        </p:blipFill>
        <p:spPr>
          <a:xfrm>
            <a:off x="457200" y="1017725"/>
            <a:ext cx="7300825" cy="2621150"/>
          </a:xfrm>
          <a:prstGeom prst="rect">
            <a:avLst/>
          </a:prstGeom>
          <a:noFill/>
          <a:ln w="9525" cap="flat" cmpd="sng">
            <a:solidFill>
              <a:schemeClr val="dk2"/>
            </a:solidFill>
            <a:prstDash val="solid"/>
            <a:round/>
            <a:headEnd type="none" w="sm" len="sm"/>
            <a:tailEnd type="none" w="sm" len="sm"/>
          </a:ln>
        </p:spPr>
      </p:pic>
      <p:sp>
        <p:nvSpPr>
          <p:cNvPr id="102" name="Google Shape;102;p7"/>
          <p:cNvSpPr/>
          <p:nvPr/>
        </p:nvSpPr>
        <p:spPr>
          <a:xfrm>
            <a:off x="1788550" y="1730325"/>
            <a:ext cx="3012000" cy="310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70</a:t>
            </a:fld>
            <a:endParaRPr/>
          </a:p>
        </p:txBody>
      </p:sp>
      <p:pic>
        <p:nvPicPr>
          <p:cNvPr id="580" name="Google Shape;580;p70"/>
          <p:cNvPicPr preferRelativeResize="0"/>
          <p:nvPr/>
        </p:nvPicPr>
        <p:blipFill rotWithShape="1">
          <a:blip r:embed="rId3">
            <a:alphaModFix/>
          </a:blip>
          <a:srcRect/>
          <a:stretch/>
        </p:blipFill>
        <p:spPr>
          <a:xfrm>
            <a:off x="334673" y="1058000"/>
            <a:ext cx="2488975" cy="2485300"/>
          </a:xfrm>
          <a:prstGeom prst="rect">
            <a:avLst/>
          </a:prstGeom>
          <a:noFill/>
          <a:ln>
            <a:noFill/>
          </a:ln>
        </p:spPr>
      </p:pic>
      <p:sp>
        <p:nvSpPr>
          <p:cNvPr id="581" name="Google Shape;581;p70"/>
          <p:cNvSpPr txBox="1"/>
          <p:nvPr/>
        </p:nvSpPr>
        <p:spPr>
          <a:xfrm>
            <a:off x="919725" y="258700"/>
            <a:ext cx="13668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Arquitetura Monolítica</a:t>
            </a:r>
            <a:endParaRPr sz="1800" b="0" i="0" u="none" strike="noStrike" cap="none">
              <a:solidFill>
                <a:srgbClr val="000000"/>
              </a:solidFill>
              <a:latin typeface="Arial"/>
              <a:ea typeface="Arial"/>
              <a:cs typeface="Arial"/>
              <a:sym typeface="Arial"/>
            </a:endParaRPr>
          </a:p>
        </p:txBody>
      </p:sp>
      <p:cxnSp>
        <p:nvCxnSpPr>
          <p:cNvPr id="582" name="Google Shape;582;p70"/>
          <p:cNvCxnSpPr/>
          <p:nvPr/>
        </p:nvCxnSpPr>
        <p:spPr>
          <a:xfrm flipH="1">
            <a:off x="3321075" y="287750"/>
            <a:ext cx="36000" cy="4675800"/>
          </a:xfrm>
          <a:prstGeom prst="straightConnector1">
            <a:avLst/>
          </a:prstGeom>
          <a:noFill/>
          <a:ln w="28575" cap="flat" cmpd="sng">
            <a:solidFill>
              <a:srgbClr val="4A86E8"/>
            </a:solidFill>
            <a:prstDash val="solid"/>
            <a:round/>
            <a:headEnd type="none" w="sm" len="sm"/>
            <a:tailEnd type="none" w="sm" len="sm"/>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71</a:t>
            </a:fld>
            <a:endParaRPr/>
          </a:p>
        </p:txBody>
      </p:sp>
      <p:pic>
        <p:nvPicPr>
          <p:cNvPr id="588" name="Google Shape;588;p71"/>
          <p:cNvPicPr preferRelativeResize="0"/>
          <p:nvPr/>
        </p:nvPicPr>
        <p:blipFill rotWithShape="1">
          <a:blip r:embed="rId3">
            <a:alphaModFix/>
          </a:blip>
          <a:srcRect/>
          <a:stretch/>
        </p:blipFill>
        <p:spPr>
          <a:xfrm>
            <a:off x="334673" y="1058000"/>
            <a:ext cx="2488975" cy="2485300"/>
          </a:xfrm>
          <a:prstGeom prst="rect">
            <a:avLst/>
          </a:prstGeom>
          <a:noFill/>
          <a:ln>
            <a:noFill/>
          </a:ln>
        </p:spPr>
      </p:pic>
      <p:sp>
        <p:nvSpPr>
          <p:cNvPr id="589" name="Google Shape;589;p71"/>
          <p:cNvSpPr txBox="1"/>
          <p:nvPr/>
        </p:nvSpPr>
        <p:spPr>
          <a:xfrm>
            <a:off x="919725" y="258700"/>
            <a:ext cx="13668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Arquitetura Monolítica</a:t>
            </a:r>
            <a:endParaRPr sz="1800" b="0" i="0" u="none" strike="noStrike" cap="none">
              <a:solidFill>
                <a:srgbClr val="000000"/>
              </a:solidFill>
              <a:latin typeface="Arial"/>
              <a:ea typeface="Arial"/>
              <a:cs typeface="Arial"/>
              <a:sym typeface="Arial"/>
            </a:endParaRPr>
          </a:p>
        </p:txBody>
      </p:sp>
      <p:cxnSp>
        <p:nvCxnSpPr>
          <p:cNvPr id="590" name="Google Shape;590;p71"/>
          <p:cNvCxnSpPr/>
          <p:nvPr/>
        </p:nvCxnSpPr>
        <p:spPr>
          <a:xfrm flipH="1">
            <a:off x="3321075" y="287750"/>
            <a:ext cx="36000" cy="4675800"/>
          </a:xfrm>
          <a:prstGeom prst="straightConnector1">
            <a:avLst/>
          </a:prstGeom>
          <a:noFill/>
          <a:ln w="28575" cap="flat" cmpd="sng">
            <a:solidFill>
              <a:srgbClr val="4A86E8"/>
            </a:solidFill>
            <a:prstDash val="solid"/>
            <a:round/>
            <a:headEnd type="none" w="sm" len="sm"/>
            <a:tailEnd type="none" w="sm" len="sm"/>
          </a:ln>
        </p:spPr>
      </p:cxnSp>
      <p:pic>
        <p:nvPicPr>
          <p:cNvPr id="591" name="Google Shape;591;p71"/>
          <p:cNvPicPr preferRelativeResize="0"/>
          <p:nvPr/>
        </p:nvPicPr>
        <p:blipFill rotWithShape="1">
          <a:blip r:embed="rId4">
            <a:alphaModFix/>
          </a:blip>
          <a:srcRect/>
          <a:stretch/>
        </p:blipFill>
        <p:spPr>
          <a:xfrm>
            <a:off x="4191000" y="1042150"/>
            <a:ext cx="2267725" cy="2386850"/>
          </a:xfrm>
          <a:prstGeom prst="rect">
            <a:avLst/>
          </a:prstGeom>
          <a:noFill/>
          <a:ln>
            <a:noFill/>
          </a:ln>
        </p:spPr>
      </p:pic>
      <p:sp>
        <p:nvSpPr>
          <p:cNvPr id="592" name="Google Shape;592;p71"/>
          <p:cNvSpPr txBox="1"/>
          <p:nvPr/>
        </p:nvSpPr>
        <p:spPr>
          <a:xfrm>
            <a:off x="4191000" y="258700"/>
            <a:ext cx="23871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Arquitetura baseada em Microsserviços</a:t>
            </a:r>
            <a:endParaRPr sz="1800" b="0" i="0" u="none" strike="noStrike" cap="none">
              <a:solidFill>
                <a:srgbClr val="000000"/>
              </a:solidFill>
              <a:latin typeface="Arial"/>
              <a:ea typeface="Arial"/>
              <a:cs typeface="Arial"/>
              <a:sym typeface="Arial"/>
            </a:endParaRPr>
          </a:p>
        </p:txBody>
      </p:sp>
      <p:cxnSp>
        <p:nvCxnSpPr>
          <p:cNvPr id="593" name="Google Shape;593;p71"/>
          <p:cNvCxnSpPr/>
          <p:nvPr/>
        </p:nvCxnSpPr>
        <p:spPr>
          <a:xfrm rot="10800000" flipH="1">
            <a:off x="6393075" y="1378725"/>
            <a:ext cx="587400" cy="84000"/>
          </a:xfrm>
          <a:prstGeom prst="straightConnector1">
            <a:avLst/>
          </a:prstGeom>
          <a:noFill/>
          <a:ln w="9525" cap="flat" cmpd="sng">
            <a:solidFill>
              <a:schemeClr val="dk2"/>
            </a:solidFill>
            <a:prstDash val="solid"/>
            <a:round/>
            <a:headEnd type="none" w="sm" len="sm"/>
            <a:tailEnd type="triangle" w="med" len="med"/>
          </a:ln>
        </p:spPr>
      </p:cxnSp>
      <p:sp>
        <p:nvSpPr>
          <p:cNvPr id="594" name="Google Shape;594;p71"/>
          <p:cNvSpPr txBox="1"/>
          <p:nvPr/>
        </p:nvSpPr>
        <p:spPr>
          <a:xfrm>
            <a:off x="6964300" y="1166450"/>
            <a:ext cx="1670700" cy="51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Microsserviço com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 módulo</a:t>
            </a:r>
            <a:endParaRPr sz="1400" b="0" i="0" u="none" strike="noStrike" cap="none">
              <a:solidFill>
                <a:srgbClr val="000000"/>
              </a:solidFill>
              <a:latin typeface="Arial"/>
              <a:ea typeface="Arial"/>
              <a:cs typeface="Arial"/>
              <a:sym typeface="Arial"/>
            </a:endParaRPr>
          </a:p>
        </p:txBody>
      </p:sp>
      <p:sp>
        <p:nvSpPr>
          <p:cNvPr id="595" name="Google Shape;595;p71"/>
          <p:cNvSpPr txBox="1"/>
          <p:nvPr/>
        </p:nvSpPr>
        <p:spPr>
          <a:xfrm>
            <a:off x="6964300" y="2766650"/>
            <a:ext cx="1670700" cy="51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Microsserviço com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 módulos</a:t>
            </a:r>
            <a:endParaRPr sz="1400" b="0" i="0" u="none" strike="noStrike" cap="none">
              <a:solidFill>
                <a:srgbClr val="000000"/>
              </a:solidFill>
              <a:latin typeface="Arial"/>
              <a:ea typeface="Arial"/>
              <a:cs typeface="Arial"/>
              <a:sym typeface="Arial"/>
            </a:endParaRPr>
          </a:p>
        </p:txBody>
      </p:sp>
      <p:cxnSp>
        <p:nvCxnSpPr>
          <p:cNvPr id="596" name="Google Shape;596;p71"/>
          <p:cNvCxnSpPr>
            <a:endCxn id="595" idx="1"/>
          </p:cNvCxnSpPr>
          <p:nvPr/>
        </p:nvCxnSpPr>
        <p:spPr>
          <a:xfrm rot="10800000" flipH="1">
            <a:off x="6381100" y="3023750"/>
            <a:ext cx="583200" cy="20400"/>
          </a:xfrm>
          <a:prstGeom prst="straightConnector1">
            <a:avLst/>
          </a:prstGeom>
          <a:noFill/>
          <a:ln w="9525" cap="flat" cmpd="sng">
            <a:solidFill>
              <a:schemeClr val="dk2"/>
            </a:solidFill>
            <a:prstDash val="solid"/>
            <a:round/>
            <a:headEnd type="none" w="sm" len="sm"/>
            <a:tailEnd type="triangle" w="med" len="med"/>
          </a:ln>
        </p:spPr>
      </p:cxnSp>
      <p:sp>
        <p:nvSpPr>
          <p:cNvPr id="597" name="Google Shape;597;p71"/>
          <p:cNvSpPr txBox="1"/>
          <p:nvPr/>
        </p:nvSpPr>
        <p:spPr>
          <a:xfrm>
            <a:off x="3586725" y="3818850"/>
            <a:ext cx="3063300" cy="598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microsserviço =  processo (run-time, sistema operacional)</a:t>
            </a:r>
            <a:endParaRPr sz="1400" b="0" i="0" u="none" strike="noStrike" cap="none">
              <a:solidFill>
                <a:srgbClr val="000000"/>
              </a:solidFill>
              <a:latin typeface="Arial"/>
              <a:ea typeface="Arial"/>
              <a:cs typeface="Arial"/>
              <a:sym typeface="Arial"/>
            </a:endParaRPr>
          </a:p>
        </p:txBody>
      </p:sp>
      <p:cxnSp>
        <p:nvCxnSpPr>
          <p:cNvPr id="598" name="Google Shape;598;p71"/>
          <p:cNvCxnSpPr>
            <a:endCxn id="594" idx="1"/>
          </p:cNvCxnSpPr>
          <p:nvPr/>
        </p:nvCxnSpPr>
        <p:spPr>
          <a:xfrm rot="10800000" flipH="1">
            <a:off x="6150700" y="1423550"/>
            <a:ext cx="813600" cy="782700"/>
          </a:xfrm>
          <a:prstGeom prst="straightConnector1">
            <a:avLst/>
          </a:prstGeom>
          <a:noFill/>
          <a:ln w="9525" cap="flat" cmpd="sng">
            <a:solidFill>
              <a:schemeClr val="dk2"/>
            </a:solidFill>
            <a:prstDash val="solid"/>
            <a:round/>
            <a:headEnd type="none" w="sm" len="sm"/>
            <a:tailEnd type="triangle" w="med" len="med"/>
          </a:ln>
        </p:spPr>
      </p:cxnSp>
      <p:cxnSp>
        <p:nvCxnSpPr>
          <p:cNvPr id="599" name="Google Shape;599;p71"/>
          <p:cNvCxnSpPr/>
          <p:nvPr/>
        </p:nvCxnSpPr>
        <p:spPr>
          <a:xfrm>
            <a:off x="5515175" y="2385925"/>
            <a:ext cx="1498800" cy="0"/>
          </a:xfrm>
          <a:prstGeom prst="straightConnector1">
            <a:avLst/>
          </a:prstGeom>
          <a:noFill/>
          <a:ln w="9525" cap="flat" cmpd="sng">
            <a:solidFill>
              <a:schemeClr val="dk2"/>
            </a:solidFill>
            <a:prstDash val="solid"/>
            <a:round/>
            <a:headEnd type="none" w="sm" len="sm"/>
            <a:tailEnd type="triangle" w="med" len="med"/>
          </a:ln>
        </p:spPr>
      </p:cxnSp>
      <p:sp>
        <p:nvSpPr>
          <p:cNvPr id="600" name="Google Shape;600;p71"/>
          <p:cNvSpPr txBox="1"/>
          <p:nvPr/>
        </p:nvSpPr>
        <p:spPr>
          <a:xfrm>
            <a:off x="7040500" y="2080850"/>
            <a:ext cx="1670700" cy="51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Microsserviço com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 módulos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2"/>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Explicando de outra maneira</a:t>
            </a:r>
            <a:endParaRPr b="1"/>
          </a:p>
        </p:txBody>
      </p:sp>
      <p:sp>
        <p:nvSpPr>
          <p:cNvPr id="606" name="Google Shape;606;p72"/>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72</a:t>
            </a:fld>
            <a:endParaRPr/>
          </a:p>
        </p:txBody>
      </p:sp>
      <p:sp>
        <p:nvSpPr>
          <p:cNvPr id="607" name="Google Shape;607;p72"/>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Suponha um sistema com </a:t>
            </a:r>
            <a:r>
              <a:rPr lang="en" sz="2400" i="1"/>
              <a:t>n</a:t>
            </a:r>
            <a:r>
              <a:rPr lang="en" sz="2400"/>
              <a:t> endpoints (ou rotas)</a:t>
            </a:r>
            <a:endParaRPr sz="2400"/>
          </a:p>
          <a:p>
            <a:pPr marL="457200" marR="0" lvl="0" indent="-381000" algn="l" rtl="0">
              <a:lnSpc>
                <a:spcPct val="114000"/>
              </a:lnSpc>
              <a:spcBef>
                <a:spcPts val="1000"/>
              </a:spcBef>
              <a:spcAft>
                <a:spcPts val="0"/>
              </a:spcAft>
              <a:buSzPts val="2400"/>
              <a:buChar char="●"/>
            </a:pPr>
            <a:r>
              <a:rPr lang="en" sz="2400"/>
              <a:t>Monolito: todas as </a:t>
            </a:r>
            <a:r>
              <a:rPr lang="en" sz="2400" i="1"/>
              <a:t>n</a:t>
            </a:r>
            <a:r>
              <a:rPr lang="en" sz="2400"/>
              <a:t> rotas em um mesmo processo</a:t>
            </a:r>
            <a:endParaRPr sz="2400"/>
          </a:p>
          <a:p>
            <a:pPr marL="457200" marR="0" lvl="0" indent="-381000" algn="l" rtl="0">
              <a:lnSpc>
                <a:spcPct val="114000"/>
              </a:lnSpc>
              <a:spcBef>
                <a:spcPts val="1000"/>
              </a:spcBef>
              <a:spcAft>
                <a:spcPts val="0"/>
              </a:spcAft>
              <a:buSzPts val="2400"/>
              <a:buChar char="●"/>
            </a:pPr>
            <a:r>
              <a:rPr lang="en" sz="2400"/>
              <a:t>Microsserviços: rotas divididas em múltiplos processos</a:t>
            </a:r>
            <a:endParaRPr sz="2400"/>
          </a:p>
          <a:p>
            <a:pPr marL="0" lvl="0" indent="0" algn="l" rtl="0">
              <a:lnSpc>
                <a:spcPct val="114000"/>
              </a:lnSpc>
              <a:spcBef>
                <a:spcPts val="1000"/>
              </a:spcBef>
              <a:spcAft>
                <a:spcPts val="1000"/>
              </a:spcAft>
              <a:buSzPts val="1800"/>
              <a:buNone/>
            </a:pPr>
            <a:r>
              <a:rPr lang="en" sz="2400"/>
              <a:t>	</a:t>
            </a: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3"/>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Vantagem #1: Escalabilidade</a:t>
            </a:r>
            <a:endParaRPr b="1"/>
          </a:p>
        </p:txBody>
      </p:sp>
      <p:sp>
        <p:nvSpPr>
          <p:cNvPr id="613" name="Google Shape;613;p73"/>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73</a:t>
            </a:fld>
            <a:endParaRPr/>
          </a:p>
        </p:txBody>
      </p:sp>
      <p:sp>
        <p:nvSpPr>
          <p:cNvPr id="614" name="Google Shape;614;p73"/>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Pode-se escalar apenas o módulo com problema de desempenho</a:t>
            </a:r>
            <a:endParaRPr/>
          </a:p>
        </p:txBody>
      </p:sp>
      <p:pic>
        <p:nvPicPr>
          <p:cNvPr id="615" name="Google Shape;615;p73"/>
          <p:cNvPicPr preferRelativeResize="0"/>
          <p:nvPr/>
        </p:nvPicPr>
        <p:blipFill rotWithShape="1">
          <a:blip r:embed="rId3">
            <a:alphaModFix/>
          </a:blip>
          <a:srcRect/>
          <a:stretch/>
        </p:blipFill>
        <p:spPr>
          <a:xfrm>
            <a:off x="181958" y="1820575"/>
            <a:ext cx="5411368" cy="3094325"/>
          </a:xfrm>
          <a:prstGeom prst="rect">
            <a:avLst/>
          </a:prstGeom>
          <a:noFill/>
          <a:ln>
            <a:noFill/>
          </a:ln>
        </p:spPr>
      </p:pic>
      <p:cxnSp>
        <p:nvCxnSpPr>
          <p:cNvPr id="616" name="Google Shape;616;p73"/>
          <p:cNvCxnSpPr/>
          <p:nvPr/>
        </p:nvCxnSpPr>
        <p:spPr>
          <a:xfrm rot="10800000" flipH="1">
            <a:off x="5347325" y="2796975"/>
            <a:ext cx="458700" cy="200400"/>
          </a:xfrm>
          <a:prstGeom prst="straightConnector1">
            <a:avLst/>
          </a:prstGeom>
          <a:noFill/>
          <a:ln w="9525" cap="flat" cmpd="sng">
            <a:solidFill>
              <a:schemeClr val="dk2"/>
            </a:solidFill>
            <a:prstDash val="solid"/>
            <a:round/>
            <a:headEnd type="none" w="sm" len="sm"/>
            <a:tailEnd type="triangle" w="med" len="med"/>
          </a:ln>
        </p:spPr>
      </p:cxnSp>
      <p:sp>
        <p:nvSpPr>
          <p:cNvPr id="617" name="Google Shape;617;p73"/>
          <p:cNvSpPr txBox="1"/>
          <p:nvPr/>
        </p:nvSpPr>
        <p:spPr>
          <a:xfrm>
            <a:off x="5879650" y="2417625"/>
            <a:ext cx="2345100" cy="8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Só contém instâncias de M1, pois apenas ele é o gargalo de desempenho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4"/>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Vantagem #2: Flexibilidade para Releases</a:t>
            </a:r>
            <a:endParaRPr b="1"/>
          </a:p>
        </p:txBody>
      </p:sp>
      <p:sp>
        <p:nvSpPr>
          <p:cNvPr id="623" name="Google Shape;623;p74"/>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74</a:t>
            </a:fld>
            <a:endParaRPr/>
          </a:p>
        </p:txBody>
      </p:sp>
      <p:sp>
        <p:nvSpPr>
          <p:cNvPr id="624" name="Google Shape;624;p74"/>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Times ganham autonomia para colocar microsserviços em produção</a:t>
            </a:r>
            <a:endParaRPr sz="2400"/>
          </a:p>
          <a:p>
            <a:pPr marL="457200" marR="0" lvl="0" indent="-381000" algn="l" rtl="0">
              <a:lnSpc>
                <a:spcPct val="114000"/>
              </a:lnSpc>
              <a:spcBef>
                <a:spcPts val="1000"/>
              </a:spcBef>
              <a:spcAft>
                <a:spcPts val="0"/>
              </a:spcAft>
              <a:buSzPts val="2400"/>
              <a:buChar char="●"/>
            </a:pPr>
            <a:r>
              <a:rPr lang="en" sz="2400"/>
              <a:t>Processo = espaço de endereçamento próprio</a:t>
            </a:r>
            <a:endParaRPr sz="2400"/>
          </a:p>
          <a:p>
            <a:pPr marL="457200" marR="0" lvl="0" indent="-381000" algn="l" rtl="0">
              <a:lnSpc>
                <a:spcPct val="114000"/>
              </a:lnSpc>
              <a:spcBef>
                <a:spcPts val="1000"/>
              </a:spcBef>
              <a:spcAft>
                <a:spcPts val="1000"/>
              </a:spcAft>
              <a:buSzPts val="2400"/>
              <a:buChar char="●"/>
            </a:pPr>
            <a:r>
              <a:rPr lang="en" sz="2400"/>
              <a:t>Chances de interferências entre processos são menores</a:t>
            </a:r>
            <a:endParaRPr sz="2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7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Outras vantagens</a:t>
            </a:r>
            <a:endParaRPr/>
          </a:p>
        </p:txBody>
      </p:sp>
      <p:sp>
        <p:nvSpPr>
          <p:cNvPr id="630" name="Google Shape;630;p75"/>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Tecnologias diferentes </a:t>
            </a:r>
            <a:endParaRPr sz="2400"/>
          </a:p>
          <a:p>
            <a:pPr marL="457200" marR="0" lvl="0" indent="-381000" algn="l" rtl="0">
              <a:lnSpc>
                <a:spcPct val="114000"/>
              </a:lnSpc>
              <a:spcBef>
                <a:spcPts val="1000"/>
              </a:spcBef>
              <a:spcAft>
                <a:spcPts val="1000"/>
              </a:spcAft>
              <a:buSzPts val="2400"/>
              <a:buChar char="●"/>
            </a:pPr>
            <a:r>
              <a:rPr lang="en" sz="2400"/>
              <a:t>Falhas parciais. Exemplo: apenas o sistema de recomendação pode ficar fora do ar</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6"/>
          <p:cNvSpPr txBox="1">
            <a:spLocks noGrp="1"/>
          </p:cNvSpPr>
          <p:nvPr>
            <p:ph type="title"/>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800"/>
              <a:buNone/>
            </a:pPr>
            <a:r>
              <a:rPr lang="en" sz="3000"/>
              <a:t>Lei de Conway </a:t>
            </a:r>
            <a:r>
              <a:rPr lang="en" sz="2400"/>
              <a:t>(1968)</a:t>
            </a:r>
            <a:endParaRPr sz="1900"/>
          </a:p>
        </p:txBody>
      </p:sp>
      <p:sp>
        <p:nvSpPr>
          <p:cNvPr id="636" name="Google Shape;636;p76"/>
          <p:cNvSpPr txBox="1">
            <a:spLocks noGrp="1"/>
          </p:cNvSpPr>
          <p:nvPr>
            <p:ph type="body" idx="1"/>
          </p:nvPr>
        </p:nvSpPr>
        <p:spPr>
          <a:xfrm>
            <a:off x="311700" y="781450"/>
            <a:ext cx="8709300" cy="572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SzPts val="2000"/>
              <a:buChar char="●"/>
            </a:pPr>
            <a:r>
              <a:rPr lang="en" sz="2000"/>
              <a:t>Arquitetura de software espelha a arquitetura da organização</a:t>
            </a:r>
            <a:endParaRPr sz="2000"/>
          </a:p>
          <a:p>
            <a:pPr marL="0" marR="0" lvl="0" indent="0" algn="l" rtl="0">
              <a:lnSpc>
                <a:spcPct val="115000"/>
              </a:lnSpc>
              <a:spcBef>
                <a:spcPts val="1000"/>
              </a:spcBef>
              <a:spcAft>
                <a:spcPts val="0"/>
              </a:spcAft>
              <a:buSzPts val="1800"/>
              <a:buNone/>
            </a:pPr>
            <a:endParaRPr sz="2400"/>
          </a:p>
          <a:p>
            <a:pPr marL="0" marR="0" lvl="0" indent="0" algn="l" rtl="0">
              <a:lnSpc>
                <a:spcPct val="115000"/>
              </a:lnSpc>
              <a:spcBef>
                <a:spcPts val="1000"/>
              </a:spcBef>
              <a:spcAft>
                <a:spcPts val="1000"/>
              </a:spcAft>
              <a:buSzPts val="1800"/>
              <a:buNone/>
            </a:pPr>
            <a:endParaRPr sz="2400"/>
          </a:p>
        </p:txBody>
      </p:sp>
      <p:sp>
        <p:nvSpPr>
          <p:cNvPr id="637" name="Google Shape;637;p76"/>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76</a:t>
            </a:fld>
            <a:endParaRPr/>
          </a:p>
        </p:txBody>
      </p:sp>
      <p:sp>
        <p:nvSpPr>
          <p:cNvPr id="638" name="Google Shape;638;p76"/>
          <p:cNvSpPr/>
          <p:nvPr/>
        </p:nvSpPr>
        <p:spPr>
          <a:xfrm>
            <a:off x="836275" y="23316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39" name="Google Shape;639;p76"/>
          <p:cNvSpPr/>
          <p:nvPr/>
        </p:nvSpPr>
        <p:spPr>
          <a:xfrm>
            <a:off x="1903075" y="23316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40" name="Google Shape;640;p76"/>
          <p:cNvSpPr/>
          <p:nvPr/>
        </p:nvSpPr>
        <p:spPr>
          <a:xfrm>
            <a:off x="2969875" y="23316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41" name="Google Shape;641;p76"/>
          <p:cNvSpPr/>
          <p:nvPr/>
        </p:nvSpPr>
        <p:spPr>
          <a:xfrm>
            <a:off x="836275" y="33222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42" name="Google Shape;642;p76"/>
          <p:cNvSpPr/>
          <p:nvPr/>
        </p:nvSpPr>
        <p:spPr>
          <a:xfrm>
            <a:off x="1903075" y="33222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43" name="Google Shape;643;p76"/>
          <p:cNvSpPr/>
          <p:nvPr/>
        </p:nvSpPr>
        <p:spPr>
          <a:xfrm>
            <a:off x="2969875" y="33222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44" name="Google Shape;644;p76"/>
          <p:cNvSpPr/>
          <p:nvPr/>
        </p:nvSpPr>
        <p:spPr>
          <a:xfrm>
            <a:off x="836275" y="43128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45" name="Google Shape;645;p76"/>
          <p:cNvSpPr/>
          <p:nvPr/>
        </p:nvSpPr>
        <p:spPr>
          <a:xfrm>
            <a:off x="1903075" y="43128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46" name="Google Shape;646;p76"/>
          <p:cNvSpPr/>
          <p:nvPr/>
        </p:nvSpPr>
        <p:spPr>
          <a:xfrm>
            <a:off x="2969875" y="43128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47" name="Google Shape;647;p76"/>
          <p:cNvSpPr/>
          <p:nvPr/>
        </p:nvSpPr>
        <p:spPr>
          <a:xfrm>
            <a:off x="836275" y="14172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48" name="Google Shape;648;p76"/>
          <p:cNvSpPr/>
          <p:nvPr/>
        </p:nvSpPr>
        <p:spPr>
          <a:xfrm>
            <a:off x="1903075" y="14172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49" name="Google Shape;649;p76"/>
          <p:cNvSpPr/>
          <p:nvPr/>
        </p:nvSpPr>
        <p:spPr>
          <a:xfrm>
            <a:off x="2969875" y="1417200"/>
            <a:ext cx="718500" cy="77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squad</a:t>
            </a:r>
            <a:endParaRPr sz="900" b="0" i="0" u="none" strike="noStrike" cap="none">
              <a:solidFill>
                <a:srgbClr val="000000"/>
              </a:solidFill>
              <a:latin typeface="Arial"/>
              <a:ea typeface="Arial"/>
              <a:cs typeface="Arial"/>
              <a:sym typeface="Arial"/>
            </a:endParaRPr>
          </a:p>
        </p:txBody>
      </p:sp>
      <p:sp>
        <p:nvSpPr>
          <p:cNvPr id="650" name="Google Shape;650;p76"/>
          <p:cNvSpPr/>
          <p:nvPr/>
        </p:nvSpPr>
        <p:spPr>
          <a:xfrm>
            <a:off x="3946125" y="2891450"/>
            <a:ext cx="843300" cy="57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76"/>
          <p:cNvSpPr txBox="1"/>
          <p:nvPr/>
        </p:nvSpPr>
        <p:spPr>
          <a:xfrm>
            <a:off x="5181375" y="15412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
        <p:nvSpPr>
          <p:cNvPr id="652" name="Google Shape;652;p76"/>
          <p:cNvSpPr txBox="1"/>
          <p:nvPr/>
        </p:nvSpPr>
        <p:spPr>
          <a:xfrm>
            <a:off x="6171975" y="15412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
        <p:nvSpPr>
          <p:cNvPr id="653" name="Google Shape;653;p76"/>
          <p:cNvSpPr txBox="1"/>
          <p:nvPr/>
        </p:nvSpPr>
        <p:spPr>
          <a:xfrm>
            <a:off x="7162575" y="15412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
        <p:nvSpPr>
          <p:cNvPr id="654" name="Google Shape;654;p76"/>
          <p:cNvSpPr txBox="1"/>
          <p:nvPr/>
        </p:nvSpPr>
        <p:spPr>
          <a:xfrm>
            <a:off x="5181375" y="23794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
        <p:nvSpPr>
          <p:cNvPr id="655" name="Google Shape;655;p76"/>
          <p:cNvSpPr txBox="1"/>
          <p:nvPr/>
        </p:nvSpPr>
        <p:spPr>
          <a:xfrm>
            <a:off x="6171975" y="23794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
        <p:nvSpPr>
          <p:cNvPr id="656" name="Google Shape;656;p76"/>
          <p:cNvSpPr txBox="1"/>
          <p:nvPr/>
        </p:nvSpPr>
        <p:spPr>
          <a:xfrm>
            <a:off x="7162575" y="23794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
        <p:nvSpPr>
          <p:cNvPr id="657" name="Google Shape;657;p76"/>
          <p:cNvSpPr txBox="1"/>
          <p:nvPr/>
        </p:nvSpPr>
        <p:spPr>
          <a:xfrm>
            <a:off x="5181375" y="33700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
        <p:nvSpPr>
          <p:cNvPr id="658" name="Google Shape;658;p76"/>
          <p:cNvSpPr txBox="1"/>
          <p:nvPr/>
        </p:nvSpPr>
        <p:spPr>
          <a:xfrm>
            <a:off x="6171975" y="33700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
        <p:nvSpPr>
          <p:cNvPr id="659" name="Google Shape;659;p76"/>
          <p:cNvSpPr txBox="1"/>
          <p:nvPr/>
        </p:nvSpPr>
        <p:spPr>
          <a:xfrm>
            <a:off x="7162575" y="33700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
        <p:nvSpPr>
          <p:cNvPr id="660" name="Google Shape;660;p76"/>
          <p:cNvSpPr txBox="1"/>
          <p:nvPr/>
        </p:nvSpPr>
        <p:spPr>
          <a:xfrm>
            <a:off x="5181375" y="43606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
        <p:nvSpPr>
          <p:cNvPr id="661" name="Google Shape;661;p76"/>
          <p:cNvSpPr txBox="1"/>
          <p:nvPr/>
        </p:nvSpPr>
        <p:spPr>
          <a:xfrm>
            <a:off x="6171975" y="43606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
        <p:nvSpPr>
          <p:cNvPr id="662" name="Google Shape;662;p76"/>
          <p:cNvSpPr txBox="1"/>
          <p:nvPr/>
        </p:nvSpPr>
        <p:spPr>
          <a:xfrm>
            <a:off x="7162575" y="4360600"/>
            <a:ext cx="718500" cy="6561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micro</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serviço</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7"/>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Quem usa microsserviços?</a:t>
            </a:r>
            <a:endParaRPr b="1"/>
          </a:p>
        </p:txBody>
      </p:sp>
      <p:sp>
        <p:nvSpPr>
          <p:cNvPr id="668" name="Google Shape;668;p77"/>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77</a:t>
            </a:fld>
            <a:endParaRPr/>
          </a:p>
        </p:txBody>
      </p:sp>
      <p:sp>
        <p:nvSpPr>
          <p:cNvPr id="669" name="Google Shape;669;p77"/>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Grandes empresas como Netflix, Amazon, Google, etc</a:t>
            </a:r>
            <a:endParaRPr/>
          </a:p>
        </p:txBody>
      </p:sp>
      <p:pic>
        <p:nvPicPr>
          <p:cNvPr id="670" name="Google Shape;670;p77"/>
          <p:cNvPicPr preferRelativeResize="0"/>
          <p:nvPr/>
        </p:nvPicPr>
        <p:blipFill rotWithShape="1">
          <a:blip r:embed="rId3">
            <a:alphaModFix/>
          </a:blip>
          <a:srcRect/>
          <a:stretch/>
        </p:blipFill>
        <p:spPr>
          <a:xfrm>
            <a:off x="524725" y="1678286"/>
            <a:ext cx="4114799" cy="3311614"/>
          </a:xfrm>
          <a:prstGeom prst="rect">
            <a:avLst/>
          </a:prstGeom>
          <a:noFill/>
          <a:ln>
            <a:noFill/>
          </a:ln>
        </p:spPr>
      </p:pic>
      <p:sp>
        <p:nvSpPr>
          <p:cNvPr id="671" name="Google Shape;671;p77"/>
          <p:cNvSpPr txBox="1"/>
          <p:nvPr/>
        </p:nvSpPr>
        <p:spPr>
          <a:xfrm>
            <a:off x="4767950" y="1574825"/>
            <a:ext cx="4062300" cy="524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0"/>
              </a:spcAft>
              <a:buClr>
                <a:srgbClr val="000000"/>
              </a:buClr>
              <a:buSzPts val="1800"/>
              <a:buFont typeface="Arial"/>
              <a:buNone/>
            </a:pPr>
            <a:r>
              <a:rPr lang="en" sz="1800" b="0" i="0" u="none" strike="noStrike" cap="none">
                <a:solidFill>
                  <a:srgbClr val="595959"/>
                </a:solidFill>
                <a:latin typeface="Arial"/>
                <a:ea typeface="Arial"/>
                <a:cs typeface="Arial"/>
                <a:sym typeface="Arial"/>
              </a:rPr>
              <a:t>Cada nodo é um microsserviço </a:t>
            </a:r>
            <a:endParaRPr sz="1800" b="0" i="0" u="none" strike="noStrike" cap="none">
              <a:solidFill>
                <a:srgbClr val="595959"/>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800"/>
              <a:buNone/>
            </a:pPr>
            <a:r>
              <a:rPr lang="en" sz="3000"/>
              <a:t>Exemplo: </a:t>
            </a:r>
            <a:endParaRPr sz="3000"/>
          </a:p>
          <a:p>
            <a:pPr marL="0" lvl="0" indent="0" algn="l" rtl="0">
              <a:lnSpc>
                <a:spcPct val="115000"/>
              </a:lnSpc>
              <a:spcBef>
                <a:spcPts val="0"/>
              </a:spcBef>
              <a:spcAft>
                <a:spcPts val="0"/>
              </a:spcAft>
              <a:buSzPts val="2800"/>
              <a:buNone/>
            </a:pPr>
            <a:r>
              <a:rPr lang="en" sz="3000"/>
              <a:t>Uber</a:t>
            </a:r>
            <a:r>
              <a:rPr lang="en" sz="2400"/>
              <a:t> (~2018)</a:t>
            </a:r>
            <a:endParaRPr sz="1900"/>
          </a:p>
        </p:txBody>
      </p:sp>
      <p:sp>
        <p:nvSpPr>
          <p:cNvPr id="677" name="Google Shape;677;p78"/>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78</a:t>
            </a:fld>
            <a:endParaRPr/>
          </a:p>
        </p:txBody>
      </p:sp>
      <p:pic>
        <p:nvPicPr>
          <p:cNvPr id="678" name="Google Shape;678;p78"/>
          <p:cNvPicPr preferRelativeResize="0"/>
          <p:nvPr/>
        </p:nvPicPr>
        <p:blipFill rotWithShape="1">
          <a:blip r:embed="rId3">
            <a:alphaModFix/>
          </a:blip>
          <a:srcRect/>
          <a:stretch/>
        </p:blipFill>
        <p:spPr>
          <a:xfrm>
            <a:off x="2956075" y="126887"/>
            <a:ext cx="5205201" cy="4432525"/>
          </a:xfrm>
          <a:prstGeom prst="rect">
            <a:avLst/>
          </a:prstGeom>
          <a:noFill/>
          <a:ln w="9525" cap="flat" cmpd="sng">
            <a:solidFill>
              <a:srgbClr val="595959"/>
            </a:solidFill>
            <a:prstDash val="solid"/>
            <a:round/>
            <a:headEnd type="none" w="sm" len="sm"/>
            <a:tailEnd type="none" w="sm" len="sm"/>
          </a:ln>
        </p:spPr>
      </p:pic>
      <p:sp>
        <p:nvSpPr>
          <p:cNvPr id="679" name="Google Shape;679;p78"/>
          <p:cNvSpPr txBox="1"/>
          <p:nvPr/>
        </p:nvSpPr>
        <p:spPr>
          <a:xfrm>
            <a:off x="3717650" y="4654225"/>
            <a:ext cx="4046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https://eng.uber.com/microservice-architecture/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9"/>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Gerenciamento de Dados com Microsserviços</a:t>
            </a:r>
            <a:endParaRPr/>
          </a:p>
        </p:txBody>
      </p:sp>
      <p:pic>
        <p:nvPicPr>
          <p:cNvPr id="685" name="Google Shape;685;p79"/>
          <p:cNvPicPr preferRelativeResize="0"/>
          <p:nvPr/>
        </p:nvPicPr>
        <p:blipFill rotWithShape="1">
          <a:blip r:embed="rId3">
            <a:alphaModFix/>
          </a:blip>
          <a:srcRect/>
          <a:stretch/>
        </p:blipFill>
        <p:spPr>
          <a:xfrm>
            <a:off x="696175" y="1265025"/>
            <a:ext cx="1957126" cy="1897275"/>
          </a:xfrm>
          <a:prstGeom prst="rect">
            <a:avLst/>
          </a:prstGeom>
          <a:noFill/>
          <a:ln>
            <a:noFill/>
          </a:ln>
        </p:spPr>
      </p:pic>
      <p:sp>
        <p:nvSpPr>
          <p:cNvPr id="686" name="Google Shape;686;p79"/>
          <p:cNvSpPr txBox="1"/>
          <p:nvPr/>
        </p:nvSpPr>
        <p:spPr>
          <a:xfrm>
            <a:off x="161200" y="3328300"/>
            <a:ext cx="3407400" cy="8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Arquitetura que </a:t>
            </a:r>
            <a:r>
              <a:rPr lang="en" sz="1400" b="1" i="0" u="none" strike="noStrike" cap="none">
                <a:solidFill>
                  <a:srgbClr val="000000"/>
                </a:solidFill>
                <a:latin typeface="Arial"/>
                <a:ea typeface="Arial"/>
                <a:cs typeface="Arial"/>
                <a:sym typeface="Arial"/>
              </a:rPr>
              <a:t>não</a:t>
            </a:r>
            <a:r>
              <a:rPr lang="en" sz="1400" b="0" i="0" u="none" strike="noStrike" cap="none">
                <a:solidFill>
                  <a:srgbClr val="000000"/>
                </a:solidFill>
                <a:latin typeface="Arial"/>
                <a:ea typeface="Arial"/>
                <a:cs typeface="Arial"/>
                <a:sym typeface="Arial"/>
              </a:rPr>
              <a:t> é recomendada. Motivo: aumenta acoplamento entre M1 e M2</a:t>
            </a:r>
            <a:endParaRPr sz="1400" b="0" i="0" u="none" strike="noStrike" cap="none">
              <a:solidFill>
                <a:srgbClr val="000000"/>
              </a:solidFill>
              <a:latin typeface="Arial"/>
              <a:ea typeface="Arial"/>
              <a:cs typeface="Arial"/>
              <a:sym typeface="Arial"/>
            </a:endParaRPr>
          </a:p>
        </p:txBody>
      </p:sp>
      <p:cxnSp>
        <p:nvCxnSpPr>
          <p:cNvPr id="687" name="Google Shape;687;p79"/>
          <p:cNvCxnSpPr/>
          <p:nvPr/>
        </p:nvCxnSpPr>
        <p:spPr>
          <a:xfrm>
            <a:off x="3541425" y="1055075"/>
            <a:ext cx="12000" cy="3908700"/>
          </a:xfrm>
          <a:prstGeom prst="straightConnector1">
            <a:avLst/>
          </a:prstGeom>
          <a:noFill/>
          <a:ln w="38100" cap="flat" cmpd="sng">
            <a:solidFill>
              <a:srgbClr val="4A86E8"/>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Argumento do Tanenbaum</a:t>
            </a:r>
            <a:endParaRPr/>
          </a:p>
        </p:txBody>
      </p:sp>
      <p:sp>
        <p:nvSpPr>
          <p:cNvPr id="108" name="Google Shape;108;p8"/>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8</a:t>
            </a:fld>
            <a:endParaRPr/>
          </a:p>
        </p:txBody>
      </p:sp>
      <p:sp>
        <p:nvSpPr>
          <p:cNvPr id="109" name="Google Shape;109;p8"/>
          <p:cNvSpPr txBox="1">
            <a:spLocks noGrp="1"/>
          </p:cNvSpPr>
          <p:nvPr>
            <p:ph type="body" idx="1"/>
          </p:nvPr>
        </p:nvSpPr>
        <p:spPr>
          <a:xfrm>
            <a:off x="235500" y="847675"/>
            <a:ext cx="8520600" cy="820500"/>
          </a:xfrm>
          <a:prstGeom prst="rect">
            <a:avLst/>
          </a:prstGeom>
          <a:noFill/>
          <a:ln>
            <a:noFill/>
          </a:ln>
        </p:spPr>
        <p:txBody>
          <a:bodyPr spcFirstLastPara="1" wrap="square" lIns="91425" tIns="91425" rIns="91425" bIns="91425" anchor="t" anchorCtr="0">
            <a:noAutofit/>
          </a:bodyPr>
          <a:lstStyle/>
          <a:p>
            <a:pPr marL="457200" lvl="0" indent="-381000" algn="l" rtl="0">
              <a:lnSpc>
                <a:spcPct val="114000"/>
              </a:lnSpc>
              <a:spcBef>
                <a:spcPts val="0"/>
              </a:spcBef>
              <a:spcAft>
                <a:spcPts val="0"/>
              </a:spcAft>
              <a:buSzPts val="2400"/>
              <a:buChar char="●"/>
            </a:pPr>
            <a:r>
              <a:rPr lang="en" sz="2400"/>
              <a:t>Linux possui uma </a:t>
            </a:r>
            <a:r>
              <a:rPr lang="en" sz="2400" b="1"/>
              <a:t>arquitetura monolítica</a:t>
            </a:r>
            <a:endParaRPr sz="2400" b="1"/>
          </a:p>
          <a:p>
            <a:pPr marL="914400" lvl="1" indent="-381000" algn="l" rtl="0">
              <a:lnSpc>
                <a:spcPct val="114000"/>
              </a:lnSpc>
              <a:spcBef>
                <a:spcPts val="1000"/>
              </a:spcBef>
              <a:spcAft>
                <a:spcPts val="0"/>
              </a:spcAft>
              <a:buSzPts val="2400"/>
              <a:buChar char="○"/>
            </a:pPr>
            <a:r>
              <a:rPr lang="en" sz="2400"/>
              <a:t>Sistema operacional é um único arquivo</a:t>
            </a:r>
            <a:endParaRPr sz="2400"/>
          </a:p>
          <a:p>
            <a:pPr marL="914400" lvl="1" indent="-381000" algn="l" rtl="0">
              <a:lnSpc>
                <a:spcPct val="114000"/>
              </a:lnSpc>
              <a:spcBef>
                <a:spcPts val="1000"/>
              </a:spcBef>
              <a:spcAft>
                <a:spcPts val="0"/>
              </a:spcAft>
              <a:buSzPts val="2400"/>
              <a:buChar char="○"/>
            </a:pPr>
            <a:r>
              <a:rPr lang="en" sz="2400"/>
              <a:t>Gerência de processos, memória, arquivos, etc</a:t>
            </a:r>
            <a:endParaRPr sz="2400" b="1"/>
          </a:p>
          <a:p>
            <a:pPr marL="457200" lvl="0" indent="-381000" algn="l" rtl="0">
              <a:lnSpc>
                <a:spcPct val="114000"/>
              </a:lnSpc>
              <a:spcBef>
                <a:spcPts val="1000"/>
              </a:spcBef>
              <a:spcAft>
                <a:spcPts val="0"/>
              </a:spcAft>
              <a:buSzPts val="2400"/>
              <a:buChar char="●"/>
            </a:pPr>
            <a:r>
              <a:rPr lang="en" sz="2400"/>
              <a:t>O melhor seria uma </a:t>
            </a:r>
            <a:r>
              <a:rPr lang="en" sz="2400" b="1"/>
              <a:t>arquitetura microkernel</a:t>
            </a:r>
            <a:endParaRPr sz="2400" b="1"/>
          </a:p>
          <a:p>
            <a:pPr marL="914400" lvl="1" indent="-381000" algn="l" rtl="0">
              <a:lnSpc>
                <a:spcPct val="114000"/>
              </a:lnSpc>
              <a:spcBef>
                <a:spcPts val="1000"/>
              </a:spcBef>
              <a:spcAft>
                <a:spcPts val="0"/>
              </a:spcAft>
              <a:buSzPts val="2400"/>
              <a:buChar char="○"/>
            </a:pPr>
            <a:r>
              <a:rPr lang="en" sz="2400"/>
              <a:t>Kernel só possui serviços essenciais</a:t>
            </a:r>
            <a:endParaRPr sz="2400"/>
          </a:p>
          <a:p>
            <a:pPr marL="914400" lvl="1" indent="-381000" algn="l" rtl="0">
              <a:lnSpc>
                <a:spcPct val="114000"/>
              </a:lnSpc>
              <a:spcBef>
                <a:spcPts val="1000"/>
              </a:spcBef>
              <a:spcAft>
                <a:spcPts val="0"/>
              </a:spcAft>
              <a:buSzPts val="2400"/>
              <a:buChar char="○"/>
            </a:pPr>
            <a:r>
              <a:rPr lang="en" sz="2400"/>
              <a:t>Demais serviços rodam como processos independentes</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80"/>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Gerenciamento de Dados com Microsserviços</a:t>
            </a:r>
            <a:endParaRPr/>
          </a:p>
        </p:txBody>
      </p:sp>
      <p:pic>
        <p:nvPicPr>
          <p:cNvPr id="693" name="Google Shape;693;p80"/>
          <p:cNvPicPr preferRelativeResize="0"/>
          <p:nvPr/>
        </p:nvPicPr>
        <p:blipFill rotWithShape="1">
          <a:blip r:embed="rId3">
            <a:alphaModFix/>
          </a:blip>
          <a:srcRect/>
          <a:stretch/>
        </p:blipFill>
        <p:spPr>
          <a:xfrm>
            <a:off x="696175" y="1265025"/>
            <a:ext cx="1957126" cy="1897275"/>
          </a:xfrm>
          <a:prstGeom prst="rect">
            <a:avLst/>
          </a:prstGeom>
          <a:noFill/>
          <a:ln>
            <a:noFill/>
          </a:ln>
        </p:spPr>
      </p:pic>
      <p:sp>
        <p:nvSpPr>
          <p:cNvPr id="694" name="Google Shape;694;p80"/>
          <p:cNvSpPr txBox="1"/>
          <p:nvPr/>
        </p:nvSpPr>
        <p:spPr>
          <a:xfrm>
            <a:off x="161200" y="3328300"/>
            <a:ext cx="3407400" cy="8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Arquitetura que não é recomendada. Motivo: aumenta acoplamento entre M1 e M2</a:t>
            </a:r>
            <a:endParaRPr sz="1400" b="0" i="0" u="none" strike="noStrike" cap="none">
              <a:solidFill>
                <a:srgbClr val="000000"/>
              </a:solidFill>
              <a:latin typeface="Arial"/>
              <a:ea typeface="Arial"/>
              <a:cs typeface="Arial"/>
              <a:sym typeface="Arial"/>
            </a:endParaRPr>
          </a:p>
        </p:txBody>
      </p:sp>
      <p:cxnSp>
        <p:nvCxnSpPr>
          <p:cNvPr id="695" name="Google Shape;695;p80"/>
          <p:cNvCxnSpPr/>
          <p:nvPr/>
        </p:nvCxnSpPr>
        <p:spPr>
          <a:xfrm>
            <a:off x="3541425" y="1055075"/>
            <a:ext cx="12000" cy="3908700"/>
          </a:xfrm>
          <a:prstGeom prst="straightConnector1">
            <a:avLst/>
          </a:prstGeom>
          <a:noFill/>
          <a:ln w="38100" cap="flat" cmpd="sng">
            <a:solidFill>
              <a:srgbClr val="4A86E8"/>
            </a:solidFill>
            <a:prstDash val="solid"/>
            <a:round/>
            <a:headEnd type="none" w="sm" len="sm"/>
            <a:tailEnd type="none" w="sm" len="sm"/>
          </a:ln>
        </p:spPr>
      </p:cxnSp>
      <p:pic>
        <p:nvPicPr>
          <p:cNvPr id="696" name="Google Shape;696;p80"/>
          <p:cNvPicPr preferRelativeResize="0"/>
          <p:nvPr/>
        </p:nvPicPr>
        <p:blipFill rotWithShape="1">
          <a:blip r:embed="rId4">
            <a:alphaModFix/>
          </a:blip>
          <a:srcRect/>
          <a:stretch/>
        </p:blipFill>
        <p:spPr>
          <a:xfrm>
            <a:off x="4239225" y="1322525"/>
            <a:ext cx="1811224" cy="1679450"/>
          </a:xfrm>
          <a:prstGeom prst="rect">
            <a:avLst/>
          </a:prstGeom>
          <a:noFill/>
          <a:ln>
            <a:noFill/>
          </a:ln>
        </p:spPr>
      </p:pic>
      <p:sp>
        <p:nvSpPr>
          <p:cNvPr id="697" name="Google Shape;697;p80"/>
          <p:cNvSpPr txBox="1"/>
          <p:nvPr/>
        </p:nvSpPr>
        <p:spPr>
          <a:xfrm>
            <a:off x="3742600" y="3404500"/>
            <a:ext cx="3271200" cy="8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Arquitetura recomendada. Motivo: não existe acoplamento de dados entre M1 e M2. Logo, M1 e M2 podem evoluir de modo independente.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 M1 precisar usar serviços de M2 (ou vice-versa), isso deve ocorrer via interfaces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Quando não usar microsserviços?</a:t>
            </a:r>
            <a:endParaRPr b="1"/>
          </a:p>
        </p:txBody>
      </p:sp>
      <p:sp>
        <p:nvSpPr>
          <p:cNvPr id="703" name="Google Shape;703;p81"/>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Arquitetura com microsserviços é mais complexa </a:t>
            </a:r>
            <a:endParaRPr sz="2400"/>
          </a:p>
          <a:p>
            <a:pPr marL="914400" marR="0" lvl="1" indent="-381000" algn="l" rtl="0">
              <a:lnSpc>
                <a:spcPct val="114000"/>
              </a:lnSpc>
              <a:spcBef>
                <a:spcPts val="1000"/>
              </a:spcBef>
              <a:spcAft>
                <a:spcPts val="0"/>
              </a:spcAft>
              <a:buSzPts val="2400"/>
              <a:buChar char="○"/>
            </a:pPr>
            <a:r>
              <a:rPr lang="en" sz="2400"/>
              <a:t>Sistema distribuído (gerenciar centenas de processos)</a:t>
            </a:r>
            <a:endParaRPr sz="2400"/>
          </a:p>
          <a:p>
            <a:pPr marL="914400" marR="0" lvl="1" indent="-381000" algn="l" rtl="0">
              <a:lnSpc>
                <a:spcPct val="114000"/>
              </a:lnSpc>
              <a:spcBef>
                <a:spcPts val="1000"/>
              </a:spcBef>
              <a:spcAft>
                <a:spcPts val="0"/>
              </a:spcAft>
              <a:buSzPts val="2400"/>
              <a:buChar char="○"/>
            </a:pPr>
            <a:r>
              <a:rPr lang="en" sz="2400"/>
              <a:t>Latência (comunicação é via rede)</a:t>
            </a:r>
            <a:endParaRPr sz="2400"/>
          </a:p>
          <a:p>
            <a:pPr marL="914400" marR="0" lvl="1" indent="-381000" algn="l" rtl="0">
              <a:lnSpc>
                <a:spcPct val="114000"/>
              </a:lnSpc>
              <a:spcBef>
                <a:spcPts val="1000"/>
              </a:spcBef>
              <a:spcAft>
                <a:spcPts val="0"/>
              </a:spcAft>
              <a:buSzPts val="2400"/>
              <a:buChar char="○"/>
            </a:pPr>
            <a:r>
              <a:rPr lang="en" sz="2400"/>
              <a:t>Transações distribuídas</a:t>
            </a:r>
            <a:endParaRPr sz="2400"/>
          </a:p>
          <a:p>
            <a:pPr marL="914400" marR="0" lvl="0" indent="0" algn="l" rtl="0">
              <a:lnSpc>
                <a:spcPct val="114000"/>
              </a:lnSpc>
              <a:spcBef>
                <a:spcPts val="1000"/>
              </a:spcBef>
              <a:spcAft>
                <a:spcPts val="1000"/>
              </a:spcAft>
              <a:buSzPts val="1800"/>
              <a:buNone/>
            </a:pPr>
            <a:endParaRPr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2"/>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Recomendação: começar com monolitos</a:t>
            </a:r>
            <a:endParaRPr/>
          </a:p>
        </p:txBody>
      </p:sp>
      <p:sp>
        <p:nvSpPr>
          <p:cNvPr id="709" name="Google Shape;709;p82"/>
          <p:cNvSpPr txBox="1">
            <a:spLocks noGrp="1"/>
          </p:cNvSpPr>
          <p:nvPr>
            <p:ph type="body" idx="1"/>
          </p:nvPr>
        </p:nvSpPr>
        <p:spPr>
          <a:xfrm>
            <a:off x="235500" y="923875"/>
            <a:ext cx="87873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E migrar para microsserviços se:</a:t>
            </a:r>
            <a:endParaRPr sz="2400"/>
          </a:p>
          <a:p>
            <a:pPr marL="914400" marR="0" lvl="1" indent="-381000" algn="l" rtl="0">
              <a:lnSpc>
                <a:spcPct val="114000"/>
              </a:lnSpc>
              <a:spcBef>
                <a:spcPts val="1000"/>
              </a:spcBef>
              <a:spcAft>
                <a:spcPts val="0"/>
              </a:spcAft>
              <a:buSzPts val="2400"/>
              <a:buChar char="○"/>
            </a:pPr>
            <a:r>
              <a:rPr lang="en" sz="2400"/>
              <a:t>Monolito apresentar problemas de desempenho</a:t>
            </a:r>
            <a:endParaRPr sz="2400"/>
          </a:p>
          <a:p>
            <a:pPr marL="914400" marR="0" lvl="1" indent="-381000" algn="l" rtl="0">
              <a:lnSpc>
                <a:spcPct val="114000"/>
              </a:lnSpc>
              <a:spcBef>
                <a:spcPts val="1000"/>
              </a:spcBef>
              <a:spcAft>
                <a:spcPts val="0"/>
              </a:spcAft>
              <a:buSzPts val="2400"/>
              <a:buChar char="○"/>
            </a:pPr>
            <a:r>
              <a:rPr lang="en" sz="2400"/>
              <a:t>Monolito estiver atrasando as releases</a:t>
            </a:r>
            <a:endParaRPr sz="2400"/>
          </a:p>
          <a:p>
            <a:pPr marL="457200" marR="0" lvl="0" indent="-381000" algn="l" rtl="0">
              <a:lnSpc>
                <a:spcPct val="114000"/>
              </a:lnSpc>
              <a:spcBef>
                <a:spcPts val="1000"/>
              </a:spcBef>
              <a:spcAft>
                <a:spcPts val="1000"/>
              </a:spcAft>
              <a:buSzPts val="2400"/>
              <a:buChar char="●"/>
            </a:pPr>
            <a:r>
              <a:rPr lang="en" sz="2400"/>
              <a:t>Migração pode ser gradativa…</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3"/>
          <p:cNvSpPr txBox="1">
            <a:spLocks noGrp="1"/>
          </p:cNvSpPr>
          <p:nvPr>
            <p:ph type="title"/>
          </p:nvPr>
        </p:nvSpPr>
        <p:spPr>
          <a:xfrm>
            <a:off x="311700" y="1130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a:t>Roteiro prático sobre microsserviços</a:t>
            </a:r>
            <a:endParaRPr sz="3000"/>
          </a:p>
          <a:p>
            <a:pPr marL="0" lvl="0" indent="0" algn="ctr" rtl="0">
              <a:lnSpc>
                <a:spcPct val="115000"/>
              </a:lnSpc>
              <a:spcBef>
                <a:spcPts val="0"/>
              </a:spcBef>
              <a:spcAft>
                <a:spcPts val="0"/>
              </a:spcAft>
              <a:buSzPts val="2800"/>
              <a:buNone/>
            </a:pPr>
            <a:endParaRPr sz="3000" b="1"/>
          </a:p>
          <a:p>
            <a:pPr marL="0" lvl="0" indent="0" algn="ctr" rtl="0">
              <a:lnSpc>
                <a:spcPct val="115000"/>
              </a:lnSpc>
              <a:spcBef>
                <a:spcPts val="0"/>
              </a:spcBef>
              <a:spcAft>
                <a:spcPts val="0"/>
              </a:spcAft>
              <a:buSzPts val="2800"/>
              <a:buNone/>
            </a:pPr>
            <a:r>
              <a:rPr lang="en" sz="2700" u="sng">
                <a:solidFill>
                  <a:schemeClr val="hlink"/>
                </a:solidFill>
                <a:hlinkClick r:id="rId3"/>
              </a:rPr>
              <a:t>https://github.com/aserg-ufmg/micro-livraria</a:t>
            </a:r>
            <a:endParaRPr sz="2700"/>
          </a:p>
        </p:txBody>
      </p:sp>
      <p:sp>
        <p:nvSpPr>
          <p:cNvPr id="715" name="Google Shape;715;p83"/>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4"/>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b="1"/>
              <a:t>Arquitetura Orientada a Mensagens</a:t>
            </a:r>
            <a:endParaRPr sz="3000" b="1">
              <a:solidFill>
                <a:srgbClr val="FF0000"/>
              </a:solidFill>
            </a:endParaRPr>
          </a:p>
        </p:txBody>
      </p:sp>
      <p:sp>
        <p:nvSpPr>
          <p:cNvPr id="721" name="Google Shape;721;p84"/>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Arquitetura orientada a Mensagens</a:t>
            </a:r>
            <a:endParaRPr/>
          </a:p>
        </p:txBody>
      </p:sp>
      <p:sp>
        <p:nvSpPr>
          <p:cNvPr id="727" name="Google Shape;727;p85"/>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Arquitetura para aplicações distribuídas</a:t>
            </a:r>
            <a:endParaRPr sz="2400"/>
          </a:p>
          <a:p>
            <a:pPr marL="457200" marR="0" lvl="0" indent="-381000" algn="l" rtl="0">
              <a:lnSpc>
                <a:spcPct val="114000"/>
              </a:lnSpc>
              <a:spcBef>
                <a:spcPts val="1000"/>
              </a:spcBef>
              <a:spcAft>
                <a:spcPts val="0"/>
              </a:spcAft>
              <a:buSzPts val="2400"/>
              <a:buChar char="●"/>
            </a:pPr>
            <a:r>
              <a:rPr lang="en" sz="2400"/>
              <a:t>Clientes não se comunicam diretamente com servidores</a:t>
            </a:r>
            <a:endParaRPr sz="2400"/>
          </a:p>
          <a:p>
            <a:pPr marL="457200" marR="0" lvl="0" indent="-381000" algn="l" rtl="0">
              <a:lnSpc>
                <a:spcPct val="114000"/>
              </a:lnSpc>
              <a:spcBef>
                <a:spcPts val="1000"/>
              </a:spcBef>
              <a:spcAft>
                <a:spcPts val="0"/>
              </a:spcAft>
              <a:buSzPts val="2400"/>
              <a:buChar char="●"/>
            </a:pPr>
            <a:r>
              <a:rPr lang="en" sz="2400"/>
              <a:t>Mas com um intermediário: </a:t>
            </a:r>
            <a:r>
              <a:rPr lang="en" sz="2400" b="1"/>
              <a:t>fila de mensagens </a:t>
            </a:r>
            <a:r>
              <a:rPr lang="en"/>
              <a:t>(ou broker de mensagens)</a:t>
            </a:r>
            <a:endParaRPr/>
          </a:p>
          <a:p>
            <a:pPr marL="0" marR="0" lvl="0" indent="0" algn="l" rtl="0">
              <a:lnSpc>
                <a:spcPct val="114000"/>
              </a:lnSpc>
              <a:spcBef>
                <a:spcPts val="1000"/>
              </a:spcBef>
              <a:spcAft>
                <a:spcPts val="1000"/>
              </a:spcAft>
              <a:buSzPts val="1800"/>
              <a:buNone/>
            </a:pPr>
            <a:endParaRPr sz="2400"/>
          </a:p>
        </p:txBody>
      </p:sp>
      <p:pic>
        <p:nvPicPr>
          <p:cNvPr id="728" name="Google Shape;728;p85"/>
          <p:cNvPicPr preferRelativeResize="0"/>
          <p:nvPr/>
        </p:nvPicPr>
        <p:blipFill rotWithShape="1">
          <a:blip r:embed="rId3">
            <a:alphaModFix/>
          </a:blip>
          <a:srcRect/>
          <a:stretch/>
        </p:blipFill>
        <p:spPr>
          <a:xfrm>
            <a:off x="156925" y="2953300"/>
            <a:ext cx="7536075" cy="1270850"/>
          </a:xfrm>
          <a:prstGeom prst="rect">
            <a:avLst/>
          </a:prstGeom>
          <a:noFill/>
          <a:ln>
            <a:noFill/>
          </a:ln>
        </p:spPr>
      </p:pic>
      <p:cxnSp>
        <p:nvCxnSpPr>
          <p:cNvPr id="729" name="Google Shape;729;p85"/>
          <p:cNvCxnSpPr/>
          <p:nvPr/>
        </p:nvCxnSpPr>
        <p:spPr>
          <a:xfrm rot="10800000" flipH="1">
            <a:off x="4112400" y="2469900"/>
            <a:ext cx="1450800" cy="6234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6"/>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Vantagem #1: Tolerância a Falhas</a:t>
            </a:r>
            <a:endParaRPr/>
          </a:p>
        </p:txBody>
      </p:sp>
      <p:sp>
        <p:nvSpPr>
          <p:cNvPr id="735" name="Google Shape;735;p86"/>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Não existe mais mensagem: "servidor fora do ar"</a:t>
            </a:r>
            <a:endParaRPr sz="2400"/>
          </a:p>
          <a:p>
            <a:pPr marL="457200" marR="0" lvl="0" indent="-381000" algn="l" rtl="0">
              <a:lnSpc>
                <a:spcPct val="114000"/>
              </a:lnSpc>
              <a:spcBef>
                <a:spcPts val="1000"/>
              </a:spcBef>
              <a:spcAft>
                <a:spcPts val="0"/>
              </a:spcAft>
              <a:buSzPts val="2400"/>
              <a:buChar char="●"/>
            </a:pPr>
            <a:r>
              <a:rPr lang="en" sz="2400"/>
              <a:t>Assumindo que a fila de mensagens roda em um servidor bastante robusto e confiável</a:t>
            </a:r>
            <a:endParaRPr sz="2400"/>
          </a:p>
          <a:p>
            <a:pPr marL="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1000"/>
              </a:spcAft>
              <a:buSzPts val="1800"/>
              <a:buNone/>
            </a:pPr>
            <a:endParaRPr sz="2400"/>
          </a:p>
        </p:txBody>
      </p:sp>
      <p:pic>
        <p:nvPicPr>
          <p:cNvPr id="736" name="Google Shape;736;p86"/>
          <p:cNvPicPr preferRelativeResize="0"/>
          <p:nvPr/>
        </p:nvPicPr>
        <p:blipFill rotWithShape="1">
          <a:blip r:embed="rId3">
            <a:alphaModFix/>
          </a:blip>
          <a:srcRect/>
          <a:stretch/>
        </p:blipFill>
        <p:spPr>
          <a:xfrm>
            <a:off x="432950" y="2787700"/>
            <a:ext cx="5355049" cy="903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7"/>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Vantagem #2: Escalabilidade</a:t>
            </a:r>
            <a:endParaRPr/>
          </a:p>
        </p:txBody>
      </p:sp>
      <p:sp>
        <p:nvSpPr>
          <p:cNvPr id="742" name="Google Shape;742;p87"/>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Mais fácil acrescentar novos servidores (e mais difícil sobrecarregar um servidor com excesso de mensagens)</a:t>
            </a:r>
            <a:endParaRPr sz="2400"/>
          </a:p>
          <a:p>
            <a:pPr marL="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1000"/>
              </a:spcAft>
              <a:buSzPts val="1800"/>
              <a:buNone/>
            </a:pPr>
            <a:endParaRPr sz="2400"/>
          </a:p>
        </p:txBody>
      </p:sp>
      <p:pic>
        <p:nvPicPr>
          <p:cNvPr id="743" name="Google Shape;743;p87"/>
          <p:cNvPicPr preferRelativeResize="0"/>
          <p:nvPr/>
        </p:nvPicPr>
        <p:blipFill rotWithShape="1">
          <a:blip r:embed="rId3">
            <a:alphaModFix/>
          </a:blip>
          <a:srcRect/>
          <a:stretch/>
        </p:blipFill>
        <p:spPr>
          <a:xfrm>
            <a:off x="228600" y="1896775"/>
            <a:ext cx="6507183" cy="30943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88"/>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Comunicação Assíncrona</a:t>
            </a:r>
            <a:endParaRPr/>
          </a:p>
        </p:txBody>
      </p:sp>
      <p:sp>
        <p:nvSpPr>
          <p:cNvPr id="749" name="Google Shape;749;p88"/>
          <p:cNvSpPr txBox="1">
            <a:spLocks noGrp="1"/>
          </p:cNvSpPr>
          <p:nvPr>
            <p:ph type="body" idx="1"/>
          </p:nvPr>
        </p:nvSpPr>
        <p:spPr>
          <a:xfrm>
            <a:off x="23550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Comunicação entre clientes e servidores é </a:t>
            </a:r>
            <a:r>
              <a:rPr lang="en" sz="2400" b="1"/>
              <a:t>assíncrona</a:t>
            </a:r>
            <a:endParaRPr sz="2400" b="1"/>
          </a:p>
          <a:p>
            <a:pPr marL="457200" marR="0" lvl="0" indent="-381000" algn="l" rtl="0">
              <a:lnSpc>
                <a:spcPct val="114000"/>
              </a:lnSpc>
              <a:spcBef>
                <a:spcPts val="1000"/>
              </a:spcBef>
              <a:spcAft>
                <a:spcPts val="0"/>
              </a:spcAft>
              <a:buSzPts val="2400"/>
              <a:buChar char="●"/>
            </a:pPr>
            <a:r>
              <a:rPr lang="en" sz="2400"/>
              <a:t>Cria um acoplamento fraco entre clientes e servidores</a:t>
            </a:r>
            <a:endParaRPr sz="2400"/>
          </a:p>
          <a:p>
            <a:pPr marL="457200" marR="0" lvl="0" indent="-381000" algn="l" rtl="0">
              <a:lnSpc>
                <a:spcPct val="114000"/>
              </a:lnSpc>
              <a:spcBef>
                <a:spcPts val="1000"/>
              </a:spcBef>
              <a:spcAft>
                <a:spcPts val="0"/>
              </a:spcAft>
              <a:buSzPts val="2400"/>
              <a:buChar char="●"/>
            </a:pPr>
            <a:r>
              <a:rPr lang="en" sz="2400" b="1"/>
              <a:t>Desacoplamento no espaço</a:t>
            </a:r>
            <a:r>
              <a:rPr lang="en" sz="2400"/>
              <a:t>: clientes não conhecem servidores e vice-versa</a:t>
            </a:r>
            <a:endParaRPr sz="2400"/>
          </a:p>
          <a:p>
            <a:pPr marL="457200" marR="0" lvl="0" indent="-381000" algn="l" rtl="0">
              <a:lnSpc>
                <a:spcPct val="114000"/>
              </a:lnSpc>
              <a:spcBef>
                <a:spcPts val="1000"/>
              </a:spcBef>
              <a:spcAft>
                <a:spcPts val="0"/>
              </a:spcAft>
              <a:buSzPts val="2400"/>
              <a:buChar char="●"/>
            </a:pPr>
            <a:r>
              <a:rPr lang="en" sz="2400" b="1"/>
              <a:t>Desacoplamento no tempo</a:t>
            </a:r>
            <a:r>
              <a:rPr lang="en" sz="2400"/>
              <a:t>: clientes e servidores não precisam estar simultaneamente no ar</a:t>
            </a:r>
            <a:endParaRPr sz="2400"/>
          </a:p>
          <a:p>
            <a:pPr marL="0" marR="0" lvl="0" indent="0" algn="l" rtl="0">
              <a:lnSpc>
                <a:spcPct val="114000"/>
              </a:lnSpc>
              <a:spcBef>
                <a:spcPts val="1000"/>
              </a:spcBef>
              <a:spcAft>
                <a:spcPts val="1000"/>
              </a:spcAft>
              <a:buSzPts val="1800"/>
              <a:buNone/>
            </a:pPr>
            <a:endParaRPr sz="2400"/>
          </a:p>
        </p:txBody>
      </p:sp>
      <p:pic>
        <p:nvPicPr>
          <p:cNvPr id="750" name="Google Shape;750;p88"/>
          <p:cNvPicPr preferRelativeResize="0"/>
          <p:nvPr/>
        </p:nvPicPr>
        <p:blipFill rotWithShape="1">
          <a:blip r:embed="rId3">
            <a:alphaModFix/>
          </a:blip>
          <a:srcRect/>
          <a:stretch/>
        </p:blipFill>
        <p:spPr>
          <a:xfrm>
            <a:off x="721225" y="4082125"/>
            <a:ext cx="4457176" cy="751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b="1"/>
              <a:t>Arquitetura Publish/Subscribe</a:t>
            </a:r>
            <a:endParaRPr sz="3000" b="1">
              <a:solidFill>
                <a:srgbClr val="FF0000"/>
              </a:solidFill>
            </a:endParaRPr>
          </a:p>
        </p:txBody>
      </p:sp>
      <p:sp>
        <p:nvSpPr>
          <p:cNvPr id="756" name="Google Shape;756;p89"/>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9"/>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Resposta do Linus</a:t>
            </a:r>
            <a:endParaRPr/>
          </a:p>
        </p:txBody>
      </p:sp>
      <p:sp>
        <p:nvSpPr>
          <p:cNvPr id="115" name="Google Shape;115;p9"/>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9</a:t>
            </a:fld>
            <a:endParaRPr/>
          </a:p>
        </p:txBody>
      </p:sp>
      <p:pic>
        <p:nvPicPr>
          <p:cNvPr id="116" name="Google Shape;116;p9"/>
          <p:cNvPicPr preferRelativeResize="0"/>
          <p:nvPr/>
        </p:nvPicPr>
        <p:blipFill rotWithShape="1">
          <a:blip r:embed="rId3">
            <a:alphaModFix/>
          </a:blip>
          <a:srcRect/>
          <a:stretch/>
        </p:blipFill>
        <p:spPr>
          <a:xfrm>
            <a:off x="152400" y="941525"/>
            <a:ext cx="8839200" cy="169223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0"/>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Publish/Subscribe</a:t>
            </a:r>
            <a:endParaRPr/>
          </a:p>
        </p:txBody>
      </p:sp>
      <p:sp>
        <p:nvSpPr>
          <p:cNvPr id="762" name="Google Shape;762;p90"/>
          <p:cNvSpPr txBox="1">
            <a:spLocks noGrp="1"/>
          </p:cNvSpPr>
          <p:nvPr>
            <p:ph type="body" idx="1"/>
          </p:nvPr>
        </p:nvSpPr>
        <p:spPr>
          <a:xfrm>
            <a:off x="17555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"Aperfeiçoamento" de fila de mensagens</a:t>
            </a:r>
            <a:endParaRPr sz="2400"/>
          </a:p>
          <a:p>
            <a:pPr marL="457200" marR="0" lvl="0" indent="-381000" algn="l" rtl="0">
              <a:lnSpc>
                <a:spcPct val="114000"/>
              </a:lnSpc>
              <a:spcBef>
                <a:spcPts val="1000"/>
              </a:spcBef>
              <a:spcAft>
                <a:spcPts val="0"/>
              </a:spcAft>
              <a:buSzPts val="2400"/>
              <a:buChar char="●"/>
            </a:pPr>
            <a:r>
              <a:rPr lang="en" sz="2400"/>
              <a:t>Mensagens são chamadas de </a:t>
            </a:r>
            <a:r>
              <a:rPr lang="en" sz="2400" b="1"/>
              <a:t>eventos</a:t>
            </a:r>
            <a:endParaRPr sz="2400" b="1"/>
          </a:p>
          <a:p>
            <a:pPr marL="0" marR="0" lvl="0" indent="0" algn="l" rtl="0">
              <a:lnSpc>
                <a:spcPct val="114000"/>
              </a:lnSpc>
              <a:spcBef>
                <a:spcPts val="1000"/>
              </a:spcBef>
              <a:spcAft>
                <a:spcPts val="1000"/>
              </a:spcAft>
              <a:buSzPts val="1800"/>
              <a:buNone/>
            </a:pP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Publish/Subscribe</a:t>
            </a:r>
            <a:endParaRPr/>
          </a:p>
        </p:txBody>
      </p:sp>
      <p:sp>
        <p:nvSpPr>
          <p:cNvPr id="768" name="Google Shape;768;p91"/>
          <p:cNvSpPr txBox="1">
            <a:spLocks noGrp="1"/>
          </p:cNvSpPr>
          <p:nvPr>
            <p:ph type="body" idx="1"/>
          </p:nvPr>
        </p:nvSpPr>
        <p:spPr>
          <a:xfrm>
            <a:off x="175550" y="923875"/>
            <a:ext cx="87207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Sistemas podem: (1) publicar eventos; (2) assinar eventos; (3) serem notificados sobre a ocorrência de eventos</a:t>
            </a:r>
            <a:endParaRPr sz="2400"/>
          </a:p>
          <a:p>
            <a:pPr marL="45720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1000"/>
              </a:spcAft>
              <a:buSzPts val="1800"/>
              <a:buNone/>
            </a:pPr>
            <a:endParaRPr sz="2400"/>
          </a:p>
        </p:txBody>
      </p:sp>
      <p:pic>
        <p:nvPicPr>
          <p:cNvPr id="769" name="Google Shape;769;p91"/>
          <p:cNvPicPr preferRelativeResize="0"/>
          <p:nvPr/>
        </p:nvPicPr>
        <p:blipFill rotWithShape="1">
          <a:blip r:embed="rId3">
            <a:alphaModFix/>
          </a:blip>
          <a:srcRect/>
          <a:stretch/>
        </p:blipFill>
        <p:spPr>
          <a:xfrm>
            <a:off x="530175" y="1955325"/>
            <a:ext cx="5263185" cy="3111975"/>
          </a:xfrm>
          <a:prstGeom prst="rect">
            <a:avLst/>
          </a:prstGeom>
          <a:noFill/>
          <a:ln>
            <a:noFill/>
          </a:ln>
        </p:spPr>
      </p:pic>
      <p:sp>
        <p:nvSpPr>
          <p:cNvPr id="770" name="Google Shape;770;p91"/>
          <p:cNvSpPr/>
          <p:nvPr/>
        </p:nvSpPr>
        <p:spPr>
          <a:xfrm>
            <a:off x="1623125" y="1946825"/>
            <a:ext cx="395700" cy="3237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771" name="Google Shape;771;p91"/>
          <p:cNvSpPr/>
          <p:nvPr/>
        </p:nvSpPr>
        <p:spPr>
          <a:xfrm>
            <a:off x="4213925" y="2099225"/>
            <a:ext cx="395700" cy="3237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772" name="Google Shape;772;p91"/>
          <p:cNvSpPr/>
          <p:nvPr/>
        </p:nvSpPr>
        <p:spPr>
          <a:xfrm>
            <a:off x="4290125" y="4385225"/>
            <a:ext cx="395700" cy="3237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2"/>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Exemplo: Sistema de Companhia Aérea</a:t>
            </a:r>
            <a:endParaRPr/>
          </a:p>
        </p:txBody>
      </p:sp>
      <p:sp>
        <p:nvSpPr>
          <p:cNvPr id="778" name="Google Shape;778;p92"/>
          <p:cNvSpPr txBox="1">
            <a:spLocks noGrp="1"/>
          </p:cNvSpPr>
          <p:nvPr>
            <p:ph type="body" idx="1"/>
          </p:nvPr>
        </p:nvSpPr>
        <p:spPr>
          <a:xfrm>
            <a:off x="17555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Evento: venda de passagem (com dados da venda)</a:t>
            </a:r>
            <a:endParaRPr sz="2400"/>
          </a:p>
          <a:p>
            <a:pPr marL="45720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1000"/>
              </a:spcAft>
              <a:buSzPts val="1800"/>
              <a:buNone/>
            </a:pPr>
            <a:endParaRPr sz="2400"/>
          </a:p>
        </p:txBody>
      </p:sp>
      <p:pic>
        <p:nvPicPr>
          <p:cNvPr id="779" name="Google Shape;779;p92"/>
          <p:cNvPicPr preferRelativeResize="0"/>
          <p:nvPr/>
        </p:nvPicPr>
        <p:blipFill rotWithShape="1">
          <a:blip r:embed="rId3">
            <a:alphaModFix/>
          </a:blip>
          <a:srcRect/>
          <a:stretch/>
        </p:blipFill>
        <p:spPr>
          <a:xfrm>
            <a:off x="304800" y="1668175"/>
            <a:ext cx="6196174" cy="2543150"/>
          </a:xfrm>
          <a:prstGeom prst="rect">
            <a:avLst/>
          </a:prstGeom>
          <a:noFill/>
          <a:ln>
            <a:noFill/>
          </a:ln>
        </p:spPr>
      </p:pic>
      <p:sp>
        <p:nvSpPr>
          <p:cNvPr id="780" name="Google Shape;780;p92"/>
          <p:cNvSpPr/>
          <p:nvPr/>
        </p:nvSpPr>
        <p:spPr>
          <a:xfrm>
            <a:off x="1606600" y="2571750"/>
            <a:ext cx="647400" cy="329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93"/>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Exemplo: Sistema de Companhia Aérea</a:t>
            </a:r>
            <a:endParaRPr/>
          </a:p>
        </p:txBody>
      </p:sp>
      <p:sp>
        <p:nvSpPr>
          <p:cNvPr id="786" name="Google Shape;786;p93"/>
          <p:cNvSpPr txBox="1">
            <a:spLocks noGrp="1"/>
          </p:cNvSpPr>
          <p:nvPr>
            <p:ph type="body" idx="1"/>
          </p:nvPr>
        </p:nvSpPr>
        <p:spPr>
          <a:xfrm>
            <a:off x="17555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Evento: venda de passagem (com dados da venda)</a:t>
            </a:r>
            <a:endParaRPr sz="2400"/>
          </a:p>
          <a:p>
            <a:pPr marL="45720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1000"/>
              </a:spcAft>
              <a:buSzPts val="1800"/>
              <a:buNone/>
            </a:pPr>
            <a:endParaRPr sz="2400"/>
          </a:p>
        </p:txBody>
      </p:sp>
      <p:pic>
        <p:nvPicPr>
          <p:cNvPr id="787" name="Google Shape;787;p93"/>
          <p:cNvPicPr preferRelativeResize="0"/>
          <p:nvPr/>
        </p:nvPicPr>
        <p:blipFill rotWithShape="1">
          <a:blip r:embed="rId3">
            <a:alphaModFix/>
          </a:blip>
          <a:srcRect/>
          <a:stretch/>
        </p:blipFill>
        <p:spPr>
          <a:xfrm>
            <a:off x="304800" y="1668175"/>
            <a:ext cx="6196174" cy="2543150"/>
          </a:xfrm>
          <a:prstGeom prst="rect">
            <a:avLst/>
          </a:prstGeom>
          <a:noFill/>
          <a:ln>
            <a:noFill/>
          </a:ln>
        </p:spPr>
      </p:pic>
      <p:sp>
        <p:nvSpPr>
          <p:cNvPr id="788" name="Google Shape;788;p93"/>
          <p:cNvSpPr/>
          <p:nvPr/>
        </p:nvSpPr>
        <p:spPr>
          <a:xfrm>
            <a:off x="4502200" y="2063350"/>
            <a:ext cx="701400" cy="176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94"/>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Exemplo: Sistema de Companhia Aérea</a:t>
            </a:r>
            <a:endParaRPr/>
          </a:p>
        </p:txBody>
      </p:sp>
      <p:sp>
        <p:nvSpPr>
          <p:cNvPr id="794" name="Google Shape;794;p94"/>
          <p:cNvSpPr txBox="1">
            <a:spLocks noGrp="1"/>
          </p:cNvSpPr>
          <p:nvPr>
            <p:ph type="body" idx="1"/>
          </p:nvPr>
        </p:nvSpPr>
        <p:spPr>
          <a:xfrm>
            <a:off x="17555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Evento: venda de passagem (com dados da venda)</a:t>
            </a:r>
            <a:endParaRPr sz="2400"/>
          </a:p>
          <a:p>
            <a:pPr marL="45720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0"/>
              </a:spcAft>
              <a:buSzPts val="1800"/>
              <a:buNone/>
            </a:pPr>
            <a:endParaRPr sz="2400"/>
          </a:p>
          <a:p>
            <a:pPr marL="0" marR="0" lvl="0" indent="0" algn="l" rtl="0">
              <a:lnSpc>
                <a:spcPct val="114000"/>
              </a:lnSpc>
              <a:spcBef>
                <a:spcPts val="1000"/>
              </a:spcBef>
              <a:spcAft>
                <a:spcPts val="1000"/>
              </a:spcAft>
              <a:buSzPts val="1800"/>
              <a:buNone/>
            </a:pPr>
            <a:endParaRPr sz="2400"/>
          </a:p>
        </p:txBody>
      </p:sp>
      <p:pic>
        <p:nvPicPr>
          <p:cNvPr id="795" name="Google Shape;795;p94"/>
          <p:cNvPicPr preferRelativeResize="0"/>
          <p:nvPr/>
        </p:nvPicPr>
        <p:blipFill rotWithShape="1">
          <a:blip r:embed="rId3">
            <a:alphaModFix/>
          </a:blip>
          <a:srcRect/>
          <a:stretch/>
        </p:blipFill>
        <p:spPr>
          <a:xfrm>
            <a:off x="304800" y="1668175"/>
            <a:ext cx="6196174" cy="2543150"/>
          </a:xfrm>
          <a:prstGeom prst="rect">
            <a:avLst/>
          </a:prstGeom>
          <a:noFill/>
          <a:ln>
            <a:noFill/>
          </a:ln>
        </p:spPr>
      </p:pic>
      <p:sp>
        <p:nvSpPr>
          <p:cNvPr id="796" name="Google Shape;796;p94"/>
          <p:cNvSpPr txBox="1"/>
          <p:nvPr/>
        </p:nvSpPr>
        <p:spPr>
          <a:xfrm>
            <a:off x="6734375" y="1830675"/>
            <a:ext cx="2269800" cy="1249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Comunicação em grupo</a:t>
            </a:r>
            <a:r>
              <a:rPr lang="en" sz="1400" b="0" i="0" u="none" strike="noStrike" cap="none">
                <a:solidFill>
                  <a:srgbClr val="000000"/>
                </a:solidFill>
                <a:latin typeface="Arial"/>
                <a:ea typeface="Arial"/>
                <a:cs typeface="Arial"/>
                <a:sym typeface="Arial"/>
              </a:rPr>
              <a:t>: um sistema publica eventos, </a:t>
            </a:r>
            <a:r>
              <a:rPr lang="en" sz="1400" b="0" i="1" u="none" strike="noStrike" cap="none">
                <a:solidFill>
                  <a:srgbClr val="000000"/>
                </a:solidFill>
                <a:latin typeface="Arial"/>
                <a:ea typeface="Arial"/>
                <a:cs typeface="Arial"/>
                <a:sym typeface="Arial"/>
              </a:rPr>
              <a:t>n</a:t>
            </a:r>
            <a:r>
              <a:rPr lang="en" sz="1400" b="0" i="0" u="none" strike="noStrike" cap="none">
                <a:solidFill>
                  <a:srgbClr val="000000"/>
                </a:solidFill>
                <a:latin typeface="Arial"/>
                <a:ea typeface="Arial"/>
                <a:cs typeface="Arial"/>
                <a:sym typeface="Arial"/>
              </a:rPr>
              <a:t> sistemas assinam e são notificados da publicação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95"/>
          <p:cNvSpPr txBox="1">
            <a:spLocks noGrp="1"/>
          </p:cNvSpPr>
          <p:nvPr>
            <p:ph type="title"/>
          </p:nvPr>
        </p:nvSpPr>
        <p:spPr>
          <a:xfrm>
            <a:off x="311700" y="1130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a:t>Roteiro prático sobre Publish/Subscribe</a:t>
            </a:r>
            <a:endParaRPr sz="3000"/>
          </a:p>
          <a:p>
            <a:pPr marL="0" lvl="0" indent="0" algn="ctr" rtl="0">
              <a:lnSpc>
                <a:spcPct val="115000"/>
              </a:lnSpc>
              <a:spcBef>
                <a:spcPts val="0"/>
              </a:spcBef>
              <a:spcAft>
                <a:spcPts val="0"/>
              </a:spcAft>
              <a:buSzPts val="2800"/>
              <a:buNone/>
            </a:pPr>
            <a:endParaRPr sz="3000" b="1"/>
          </a:p>
          <a:p>
            <a:pPr marL="0" lvl="0" indent="0" algn="ctr" rtl="0">
              <a:lnSpc>
                <a:spcPct val="115000"/>
              </a:lnSpc>
              <a:spcBef>
                <a:spcPts val="0"/>
              </a:spcBef>
              <a:spcAft>
                <a:spcPts val="0"/>
              </a:spcAft>
              <a:buSzPts val="2800"/>
              <a:buNone/>
            </a:pPr>
            <a:r>
              <a:rPr lang="en" sz="2700" u="sng">
                <a:solidFill>
                  <a:schemeClr val="hlink"/>
                </a:solidFill>
                <a:hlinkClick r:id="rId3"/>
              </a:rPr>
              <a:t>https://github.com/aserg-ufmg/pub-sub-store</a:t>
            </a:r>
            <a:endParaRPr sz="2700"/>
          </a:p>
        </p:txBody>
      </p:sp>
      <p:sp>
        <p:nvSpPr>
          <p:cNvPr id="802" name="Google Shape;802;p95"/>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96"/>
          <p:cNvSpPr txBox="1">
            <a:spLocks noGrp="1"/>
          </p:cNvSpPr>
          <p:nvPr>
            <p:ph type="title"/>
          </p:nvPr>
        </p:nvSpPr>
        <p:spPr>
          <a:xfrm>
            <a:off x="311700" y="15118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2800"/>
              <a:buNone/>
            </a:pPr>
            <a:r>
              <a:rPr lang="en" sz="3000" b="1"/>
              <a:t>Outros Padrões Arquiteturais</a:t>
            </a:r>
            <a:endParaRPr sz="3000" b="1">
              <a:solidFill>
                <a:srgbClr val="FF0000"/>
              </a:solidFill>
            </a:endParaRPr>
          </a:p>
        </p:txBody>
      </p:sp>
      <p:sp>
        <p:nvSpPr>
          <p:cNvPr id="808" name="Google Shape;808;p96"/>
          <p:cNvSpPr txBox="1">
            <a:spLocks noGrp="1"/>
          </p:cNvSpPr>
          <p:nvPr>
            <p:ph type="sldNum" idx="12"/>
          </p:nvPr>
        </p:nvSpPr>
        <p:spPr>
          <a:xfrm>
            <a:off x="142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97"/>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SzPts val="2800"/>
              <a:buAutoNum type="arabicParenBoth"/>
            </a:pPr>
            <a:r>
              <a:rPr lang="en"/>
              <a:t>Pipes e Filtros</a:t>
            </a:r>
            <a:endParaRPr/>
          </a:p>
        </p:txBody>
      </p:sp>
      <p:sp>
        <p:nvSpPr>
          <p:cNvPr id="814" name="Google Shape;814;p97"/>
          <p:cNvSpPr txBox="1">
            <a:spLocks noGrp="1"/>
          </p:cNvSpPr>
          <p:nvPr>
            <p:ph type="body" idx="1"/>
          </p:nvPr>
        </p:nvSpPr>
        <p:spPr>
          <a:xfrm>
            <a:off x="17555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Programas são chamados de </a:t>
            </a:r>
            <a:r>
              <a:rPr lang="en" sz="2400" b="1"/>
              <a:t>filtros</a:t>
            </a:r>
            <a:r>
              <a:rPr lang="en" sz="2400"/>
              <a:t> e se comunicam por meio de </a:t>
            </a:r>
            <a:r>
              <a:rPr lang="en" sz="2400" b="1"/>
              <a:t>pipes</a:t>
            </a:r>
            <a:r>
              <a:rPr lang="en" sz="2400"/>
              <a:t> (que agem como buffers)</a:t>
            </a:r>
            <a:endParaRPr sz="2400"/>
          </a:p>
          <a:p>
            <a:pPr marL="457200" marR="0" lvl="0" indent="-381000" algn="l" rtl="0">
              <a:lnSpc>
                <a:spcPct val="114000"/>
              </a:lnSpc>
              <a:spcBef>
                <a:spcPts val="1000"/>
              </a:spcBef>
              <a:spcAft>
                <a:spcPts val="0"/>
              </a:spcAft>
              <a:buSzPts val="2400"/>
              <a:buChar char="●"/>
            </a:pPr>
            <a:r>
              <a:rPr lang="en" sz="2400"/>
              <a:t>Arquitetura bastante flexível. Usada por comandos  Unix. </a:t>
            </a:r>
            <a:endParaRPr sz="2400"/>
          </a:p>
          <a:p>
            <a:pPr marL="457200" marR="0" lvl="0" indent="-381000" algn="l" rtl="0">
              <a:lnSpc>
                <a:spcPct val="114000"/>
              </a:lnSpc>
              <a:spcBef>
                <a:spcPts val="1000"/>
              </a:spcBef>
              <a:spcAft>
                <a:spcPts val="0"/>
              </a:spcAft>
              <a:buSzPts val="2400"/>
              <a:buChar char="●"/>
            </a:pPr>
            <a:r>
              <a:rPr lang="en" sz="2400"/>
              <a:t>Exemplo: </a:t>
            </a:r>
            <a:r>
              <a:rPr lang="en">
                <a:latin typeface="Courier New"/>
                <a:ea typeface="Courier New"/>
                <a:cs typeface="Courier New"/>
                <a:sym typeface="Courier New"/>
              </a:rPr>
              <a:t>ls | grep csv | sort</a:t>
            </a:r>
            <a:endParaRPr b="1">
              <a:latin typeface="Courier New"/>
              <a:ea typeface="Courier New"/>
              <a:cs typeface="Courier New"/>
              <a:sym typeface="Courier New"/>
            </a:endParaRPr>
          </a:p>
          <a:p>
            <a:pPr marL="0" marR="0" lvl="0" indent="0" algn="l" rtl="0">
              <a:lnSpc>
                <a:spcPct val="114000"/>
              </a:lnSpc>
              <a:spcBef>
                <a:spcPts val="1000"/>
              </a:spcBef>
              <a:spcAft>
                <a:spcPts val="1000"/>
              </a:spcAft>
              <a:buSzPts val="1800"/>
              <a:buNone/>
            </a:pPr>
            <a:endParaRPr sz="2400"/>
          </a:p>
        </p:txBody>
      </p:sp>
      <p:cxnSp>
        <p:nvCxnSpPr>
          <p:cNvPr id="815" name="Google Shape;815;p97"/>
          <p:cNvCxnSpPr/>
          <p:nvPr/>
        </p:nvCxnSpPr>
        <p:spPr>
          <a:xfrm rot="10800000" flipH="1">
            <a:off x="1666550" y="2925375"/>
            <a:ext cx="479700" cy="407700"/>
          </a:xfrm>
          <a:prstGeom prst="straightConnector1">
            <a:avLst/>
          </a:prstGeom>
          <a:noFill/>
          <a:ln w="9525" cap="flat" cmpd="sng">
            <a:solidFill>
              <a:schemeClr val="dk2"/>
            </a:solidFill>
            <a:prstDash val="solid"/>
            <a:round/>
            <a:headEnd type="none" w="sm" len="sm"/>
            <a:tailEnd type="triangle" w="med" len="med"/>
          </a:ln>
        </p:spPr>
      </p:cxnSp>
      <p:sp>
        <p:nvSpPr>
          <p:cNvPr id="816" name="Google Shape;816;p97"/>
          <p:cNvSpPr txBox="1"/>
          <p:nvPr/>
        </p:nvSpPr>
        <p:spPr>
          <a:xfrm>
            <a:off x="1302600" y="3436725"/>
            <a:ext cx="611400" cy="40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Filtro</a:t>
            </a:r>
            <a:endParaRPr sz="1400" b="0" i="0" u="none" strike="noStrike" cap="none">
              <a:solidFill>
                <a:srgbClr val="000000"/>
              </a:solidFill>
              <a:latin typeface="Arial"/>
              <a:ea typeface="Arial"/>
              <a:cs typeface="Arial"/>
              <a:sym typeface="Arial"/>
            </a:endParaRPr>
          </a:p>
        </p:txBody>
      </p:sp>
      <p:cxnSp>
        <p:nvCxnSpPr>
          <p:cNvPr id="817" name="Google Shape;817;p97"/>
          <p:cNvCxnSpPr/>
          <p:nvPr/>
        </p:nvCxnSpPr>
        <p:spPr>
          <a:xfrm rot="10800000">
            <a:off x="2603325" y="2925375"/>
            <a:ext cx="238200" cy="407700"/>
          </a:xfrm>
          <a:prstGeom prst="straightConnector1">
            <a:avLst/>
          </a:prstGeom>
          <a:noFill/>
          <a:ln w="9525" cap="flat" cmpd="sng">
            <a:solidFill>
              <a:schemeClr val="dk2"/>
            </a:solidFill>
            <a:prstDash val="solid"/>
            <a:round/>
            <a:headEnd type="none" w="sm" len="sm"/>
            <a:tailEnd type="triangle" w="med" len="med"/>
          </a:ln>
        </p:spPr>
      </p:cxnSp>
      <p:sp>
        <p:nvSpPr>
          <p:cNvPr id="818" name="Google Shape;818;p97"/>
          <p:cNvSpPr txBox="1"/>
          <p:nvPr/>
        </p:nvSpPr>
        <p:spPr>
          <a:xfrm>
            <a:off x="2521800" y="3436725"/>
            <a:ext cx="611400" cy="40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Pipe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98"/>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(2) Cliente/Servidor</a:t>
            </a:r>
            <a:endParaRPr/>
          </a:p>
        </p:txBody>
      </p:sp>
      <p:sp>
        <p:nvSpPr>
          <p:cNvPr id="824" name="Google Shape;824;p98"/>
          <p:cNvSpPr txBox="1">
            <a:spLocks noGrp="1"/>
          </p:cNvSpPr>
          <p:nvPr>
            <p:ph type="body" idx="1"/>
          </p:nvPr>
        </p:nvSpPr>
        <p:spPr>
          <a:xfrm>
            <a:off x="17555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Muito comum em serviços básicos de redes</a:t>
            </a:r>
            <a:endParaRPr sz="2400"/>
          </a:p>
          <a:p>
            <a:pPr marL="457200" marR="0" lvl="0" indent="-381000" algn="l" rtl="0">
              <a:lnSpc>
                <a:spcPct val="114000"/>
              </a:lnSpc>
              <a:spcBef>
                <a:spcPts val="1000"/>
              </a:spcBef>
              <a:spcAft>
                <a:spcPts val="0"/>
              </a:spcAft>
              <a:buSzPts val="2400"/>
              <a:buChar char="●"/>
            </a:pPr>
            <a:r>
              <a:rPr lang="en" sz="2400"/>
              <a:t>Exemplos:</a:t>
            </a:r>
            <a:endParaRPr sz="2400"/>
          </a:p>
          <a:p>
            <a:pPr marL="914400" marR="0" lvl="1" indent="-381000" algn="l" rtl="0">
              <a:lnSpc>
                <a:spcPct val="114000"/>
              </a:lnSpc>
              <a:spcBef>
                <a:spcPts val="1000"/>
              </a:spcBef>
              <a:spcAft>
                <a:spcPts val="0"/>
              </a:spcAft>
              <a:buSzPts val="2400"/>
              <a:buChar char="○"/>
            </a:pPr>
            <a:r>
              <a:rPr lang="en" sz="2400"/>
              <a:t>Serviço de impressão</a:t>
            </a:r>
            <a:endParaRPr sz="2400"/>
          </a:p>
          <a:p>
            <a:pPr marL="914400" marR="0" lvl="1" indent="-381000" algn="l" rtl="0">
              <a:lnSpc>
                <a:spcPct val="114000"/>
              </a:lnSpc>
              <a:spcBef>
                <a:spcPts val="1000"/>
              </a:spcBef>
              <a:spcAft>
                <a:spcPts val="0"/>
              </a:spcAft>
              <a:buSzPts val="2400"/>
              <a:buChar char="○"/>
            </a:pPr>
            <a:r>
              <a:rPr lang="en" sz="2400"/>
              <a:t>Serviço de arquivos</a:t>
            </a:r>
            <a:endParaRPr sz="2400"/>
          </a:p>
          <a:p>
            <a:pPr marL="914400" marR="0" lvl="1" indent="-381000" algn="l" rtl="0">
              <a:lnSpc>
                <a:spcPct val="114000"/>
              </a:lnSpc>
              <a:spcBef>
                <a:spcPts val="1000"/>
              </a:spcBef>
              <a:spcAft>
                <a:spcPts val="0"/>
              </a:spcAft>
              <a:buSzPts val="2400"/>
              <a:buChar char="○"/>
            </a:pPr>
            <a:r>
              <a:rPr lang="en" sz="2400"/>
              <a:t>Serviço Web</a:t>
            </a:r>
            <a:endParaRPr sz="2400"/>
          </a:p>
          <a:p>
            <a:pPr marL="0" marR="0" lvl="0" indent="0" algn="l" rtl="0">
              <a:lnSpc>
                <a:spcPct val="114000"/>
              </a:lnSpc>
              <a:spcBef>
                <a:spcPts val="1000"/>
              </a:spcBef>
              <a:spcAft>
                <a:spcPts val="1000"/>
              </a:spcAft>
              <a:buSzPts val="1800"/>
              <a:buNone/>
            </a:pPr>
            <a:endParaRPr sz="2400"/>
          </a:p>
        </p:txBody>
      </p:sp>
      <p:pic>
        <p:nvPicPr>
          <p:cNvPr id="825" name="Google Shape;825;p98"/>
          <p:cNvPicPr preferRelativeResize="0"/>
          <p:nvPr/>
        </p:nvPicPr>
        <p:blipFill rotWithShape="1">
          <a:blip r:embed="rId3">
            <a:alphaModFix/>
          </a:blip>
          <a:srcRect/>
          <a:stretch/>
        </p:blipFill>
        <p:spPr>
          <a:xfrm>
            <a:off x="6172200" y="1111425"/>
            <a:ext cx="2442925" cy="25284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99"/>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(3) Peer-to-Peer</a:t>
            </a:r>
            <a:endParaRPr/>
          </a:p>
        </p:txBody>
      </p:sp>
      <p:sp>
        <p:nvSpPr>
          <p:cNvPr id="831" name="Google Shape;831;p99"/>
          <p:cNvSpPr txBox="1">
            <a:spLocks noGrp="1"/>
          </p:cNvSpPr>
          <p:nvPr>
            <p:ph type="body" idx="1"/>
          </p:nvPr>
        </p:nvSpPr>
        <p:spPr>
          <a:xfrm>
            <a:off x="175550" y="923875"/>
            <a:ext cx="8520600" cy="8205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0"/>
              </a:spcAft>
              <a:buSzPts val="2400"/>
              <a:buChar char="●"/>
            </a:pPr>
            <a:r>
              <a:rPr lang="en" sz="2400"/>
              <a:t>Todo nodo pode ser cliente e/ou servidor</a:t>
            </a:r>
            <a:endParaRPr sz="2400"/>
          </a:p>
          <a:p>
            <a:pPr marL="457200" marR="0" lvl="0" indent="-381000" algn="l" rtl="0">
              <a:lnSpc>
                <a:spcPct val="114000"/>
              </a:lnSpc>
              <a:spcBef>
                <a:spcPts val="1000"/>
              </a:spcBef>
              <a:spcAft>
                <a:spcPts val="0"/>
              </a:spcAft>
              <a:buSzPts val="2400"/>
              <a:buChar char="●"/>
            </a:pPr>
            <a:r>
              <a:rPr lang="en" sz="2400"/>
              <a:t>Isto é, pode ser consumidor e/ou provedor de recursos</a:t>
            </a:r>
            <a:endParaRPr sz="2400"/>
          </a:p>
          <a:p>
            <a:pPr marL="457200" marR="0" lvl="0" indent="-381000" algn="l" rtl="0">
              <a:lnSpc>
                <a:spcPct val="114000"/>
              </a:lnSpc>
              <a:spcBef>
                <a:spcPts val="1000"/>
              </a:spcBef>
              <a:spcAft>
                <a:spcPts val="0"/>
              </a:spcAft>
              <a:buSzPts val="2400"/>
              <a:buChar char="●"/>
            </a:pPr>
            <a:r>
              <a:rPr lang="en" sz="2400"/>
              <a:t>Exemplo: sistemas para compartilhamento de arquivos (usando BitTorrent); Blockchain</a:t>
            </a:r>
            <a:endParaRPr sz="2400"/>
          </a:p>
          <a:p>
            <a:pPr marL="0" marR="0" lvl="0" indent="0" algn="l" rtl="0">
              <a:lnSpc>
                <a:spcPct val="114000"/>
              </a:lnSpc>
              <a:spcBef>
                <a:spcPts val="1000"/>
              </a:spcBef>
              <a:spcAft>
                <a:spcPts val="1000"/>
              </a:spcAft>
              <a:buSzPts val="1800"/>
              <a:buNone/>
            </a:pPr>
            <a:endParaRPr sz="2400"/>
          </a:p>
        </p:txBody>
      </p:sp>
      <p:pic>
        <p:nvPicPr>
          <p:cNvPr id="832" name="Google Shape;832;p99"/>
          <p:cNvPicPr preferRelativeResize="0"/>
          <p:nvPr/>
        </p:nvPicPr>
        <p:blipFill rotWithShape="1">
          <a:blip r:embed="rId3">
            <a:alphaModFix/>
          </a:blip>
          <a:srcRect/>
          <a:stretch/>
        </p:blipFill>
        <p:spPr>
          <a:xfrm>
            <a:off x="609600" y="2963575"/>
            <a:ext cx="1905000" cy="1971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2995</Words>
  <Application>Microsoft Office PowerPoint</Application>
  <PresentationFormat>Apresentação na tela (16:9)</PresentationFormat>
  <Paragraphs>536</Paragraphs>
  <Slides>109</Slides>
  <Notes>109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109</vt:i4>
      </vt:variant>
    </vt:vector>
  </HeadingPairs>
  <TitlesOfParts>
    <vt:vector size="116" baseType="lpstr">
      <vt:lpstr>Archivo</vt:lpstr>
      <vt:lpstr>Work Sans SemiBold</vt:lpstr>
      <vt:lpstr>Arial</vt:lpstr>
      <vt:lpstr>Archivo ExtraBold</vt:lpstr>
      <vt:lpstr>Archivo SemiBold</vt:lpstr>
      <vt:lpstr>Courier New</vt:lpstr>
      <vt:lpstr>Simple Light</vt:lpstr>
      <vt:lpstr>Apresentação do PowerPoint</vt:lpstr>
      <vt:lpstr>Apresentação do PowerPoint</vt:lpstr>
      <vt:lpstr>Apresentação do PowerPoint</vt:lpstr>
      <vt:lpstr>Apresentação do PowerPoint</vt:lpstr>
      <vt:lpstr>Sobre a importância de Arquitetura de Software</vt:lpstr>
      <vt:lpstr>Debate Linus-Tanenbaum (1992)</vt:lpstr>
      <vt:lpstr>Início do debate: Mensagem do Tanenbaum (1992)</vt:lpstr>
      <vt:lpstr>Argumento do Tanenbaum</vt:lpstr>
      <vt:lpstr>Resposta do Linus</vt:lpstr>
      <vt:lpstr>Argumento do Linus</vt:lpstr>
      <vt:lpstr>Nova mensagem do Tanenbaum </vt:lpstr>
      <vt:lpstr>Comentário do Ken Thompson (Unix)</vt:lpstr>
      <vt:lpstr>Ken Thompson previu o futuro:   17 anos depois (2009) veja a declaração de Torvalds em uma conferência de Linux</vt:lpstr>
      <vt:lpstr>Apresentação do PowerPoint</vt:lpstr>
      <vt:lpstr>Moral da história: os custos de uma decisão arquitetural podem levar anos para aparecer … </vt:lpstr>
      <vt:lpstr>Arquitetura em Camadas</vt:lpstr>
      <vt:lpstr>Arquitetura em Camadas</vt:lpstr>
      <vt:lpstr>Vantagens</vt:lpstr>
      <vt:lpstr>Variações para Sistemas de Informações</vt:lpstr>
      <vt:lpstr>Arquitetura em Três Camadas</vt:lpstr>
      <vt:lpstr>Arquitetura em Três Camadas</vt:lpstr>
      <vt:lpstr>Arquitetura em Duas Camadas</vt:lpstr>
      <vt:lpstr>Arquitetura Model-View-Controller (MVC)</vt:lpstr>
      <vt:lpstr>Arquitetura MVC</vt:lpstr>
      <vt:lpstr>MVC</vt:lpstr>
      <vt:lpstr>MVC = (Visão + Controladores) + Modelo          = Interface Gráfica + Modelo</vt:lpstr>
      <vt:lpstr>Apresentação do PowerPoint</vt:lpstr>
      <vt:lpstr>Importante</vt:lpstr>
      <vt:lpstr>MVC nos dias de hoje</vt:lpstr>
      <vt:lpstr>MVC Web</vt:lpstr>
      <vt:lpstr>MVC Web</vt:lpstr>
      <vt:lpstr>Apresentação do PowerPoint</vt:lpstr>
      <vt:lpstr>Apresentação do PowerPoint</vt:lpstr>
      <vt:lpstr>Apresentação do PowerPoint</vt:lpstr>
      <vt:lpstr>Apresentação do PowerPoint</vt:lpstr>
      <vt:lpstr>Apresentação do PowerPoint</vt:lpstr>
      <vt:lpstr>MVC Web vs 3 Camadas</vt:lpstr>
      <vt:lpstr>Exemplo muito simples de um sistema MVC Web  https://replit.com/@engsoftmoderna/ExemploArquiteturaMVC</vt:lpstr>
      <vt:lpstr>Controlador</vt:lpstr>
      <vt:lpstr>Browser</vt:lpstr>
      <vt:lpstr>Controlador</vt:lpstr>
      <vt:lpstr>Modelo</vt:lpstr>
      <vt:lpstr>Controlador</vt:lpstr>
      <vt:lpstr>Visão</vt:lpstr>
      <vt:lpstr>Browser</vt:lpstr>
      <vt:lpstr>Apresentação do PowerPoint</vt:lpstr>
      <vt:lpstr>Single Page Applications (SPAs)</vt:lpstr>
      <vt:lpstr>Aplicações Web Tradicionais</vt:lpstr>
      <vt:lpstr>Single Page Applications</vt:lpstr>
      <vt:lpstr>Apresentação do PowerPoint</vt:lpstr>
      <vt:lpstr>Exemplo: ESM Forum</vt:lpstr>
      <vt:lpstr>Apresentação do PowerPoint</vt:lpstr>
      <vt:lpstr>Exemplo: Aplicação Simples usando Vue.js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Resumo</vt:lpstr>
      <vt:lpstr>Arquiteturas baseadas em Microsserviços</vt:lpstr>
      <vt:lpstr>Vamos começar com monolitos</vt:lpstr>
      <vt:lpstr>Escalabilidade: Vertical vs Horizontal</vt:lpstr>
      <vt:lpstr>Problema #1 com Monolitos: Escalabilidade</vt:lpstr>
      <vt:lpstr>Problema #2 com Monolitos: Release é mais lento</vt:lpstr>
      <vt:lpstr>Riscos de adicionar novas features em um código existente (principalmente, se monolítico)</vt:lpstr>
      <vt:lpstr>Microsserviços</vt:lpstr>
      <vt:lpstr>Microsserviços</vt:lpstr>
      <vt:lpstr>Apresentação do PowerPoint</vt:lpstr>
      <vt:lpstr>Apresentação do PowerPoint</vt:lpstr>
      <vt:lpstr>Explicando de outra maneira</vt:lpstr>
      <vt:lpstr>Vantagem #1: Escalabilidade</vt:lpstr>
      <vt:lpstr>Vantagem #2: Flexibilidade para Releases</vt:lpstr>
      <vt:lpstr>Outras vantagens</vt:lpstr>
      <vt:lpstr>Lei de Conway (1968)</vt:lpstr>
      <vt:lpstr>Quem usa microsserviços?</vt:lpstr>
      <vt:lpstr>Exemplo:  Uber (~2018)</vt:lpstr>
      <vt:lpstr>Gerenciamento de Dados com Microsserviços</vt:lpstr>
      <vt:lpstr>Gerenciamento de Dados com Microsserviços</vt:lpstr>
      <vt:lpstr>Quando não usar microsserviços?</vt:lpstr>
      <vt:lpstr>Recomendação: começar com monolitos</vt:lpstr>
      <vt:lpstr>Roteiro prático sobre microsserviços  https://github.com/aserg-ufmg/micro-livraria</vt:lpstr>
      <vt:lpstr>Arquitetura Orientada a Mensagens</vt:lpstr>
      <vt:lpstr>Arquitetura orientada a Mensagens</vt:lpstr>
      <vt:lpstr>Vantagem #1: Tolerância a Falhas</vt:lpstr>
      <vt:lpstr>Vantagem #2: Escalabilidade</vt:lpstr>
      <vt:lpstr>Comunicação Assíncrona</vt:lpstr>
      <vt:lpstr>Arquitetura Publish/Subscribe</vt:lpstr>
      <vt:lpstr>Publish/Subscribe</vt:lpstr>
      <vt:lpstr>Publish/Subscribe</vt:lpstr>
      <vt:lpstr>Exemplo: Sistema de Companhia Aérea</vt:lpstr>
      <vt:lpstr>Exemplo: Sistema de Companhia Aérea</vt:lpstr>
      <vt:lpstr>Exemplo: Sistema de Companhia Aérea</vt:lpstr>
      <vt:lpstr>Roteiro prático sobre Publish/Subscribe  https://github.com/aserg-ufmg/pub-sub-store</vt:lpstr>
      <vt:lpstr>Outros Padrões Arquiteturais</vt:lpstr>
      <vt:lpstr>Pipes e Filtros</vt:lpstr>
      <vt:lpstr>(2) Cliente/Servidor</vt:lpstr>
      <vt:lpstr>(3) Peer-to-Peer</vt:lpstr>
      <vt:lpstr>Anti-padrões Arquiteturais</vt:lpstr>
      <vt:lpstr>Anti-padrão</vt:lpstr>
      <vt:lpstr>Big Ball of Mud</vt:lpstr>
      <vt:lpstr>Apresentação do PowerPoint</vt:lpstr>
      <vt:lpstr>Exercícios</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JULIO ELISEO TORRES</dc:creator>
  <cp:lastModifiedBy>JULIO ELISEO TORRES</cp:lastModifiedBy>
  <cp:revision>1</cp:revision>
  <dcterms:modified xsi:type="dcterms:W3CDTF">2024-05-28T18:18:23Z</dcterms:modified>
</cp:coreProperties>
</file>